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81" r:id="rId4"/>
    <p:sldId id="257" r:id="rId5"/>
    <p:sldId id="283" r:id="rId6"/>
    <p:sldId id="284" r:id="rId7"/>
    <p:sldId id="279" r:id="rId8"/>
    <p:sldId id="282" r:id="rId9"/>
    <p:sldId id="280" r:id="rId10"/>
    <p:sldId id="259" r:id="rId11"/>
    <p:sldId id="274" r:id="rId12"/>
    <p:sldId id="258" r:id="rId13"/>
    <p:sldId id="260" r:id="rId14"/>
    <p:sldId id="261" r:id="rId15"/>
    <p:sldId id="268" r:id="rId16"/>
    <p:sldId id="275" r:id="rId17"/>
    <p:sldId id="278" r:id="rId18"/>
    <p:sldId id="276" r:id="rId19"/>
    <p:sldId id="264" r:id="rId20"/>
    <p:sldId id="265" r:id="rId21"/>
    <p:sldId id="266" r:id="rId22"/>
    <p:sldId id="269" r:id="rId23"/>
    <p:sldId id="273" r:id="rId24"/>
    <p:sldId id="271" r:id="rId25"/>
    <p:sldId id="270" r:id="rId26"/>
    <p:sldId id="27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6AC83-6548-45FE-BC43-0FD5946408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EAEB40-C863-41D0-A107-01471166F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A98089B-E1CC-4D8E-86AE-A08CD1BAF741}"/>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5" name="Footer Placeholder 4">
            <a:extLst>
              <a:ext uri="{FF2B5EF4-FFF2-40B4-BE49-F238E27FC236}">
                <a16:creationId xmlns:a16="http://schemas.microsoft.com/office/drawing/2014/main" id="{87382EA2-D23D-49BE-AD02-BF0A4B0E76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F15CF4-E7DD-46CA-A6F5-93A05701133D}"/>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3797455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79AE-F60E-4E1C-9918-74A3EBCF462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C642A94-02B4-4A85-A474-852B8F557B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50727F-2E17-4C3F-BBAE-608DA430D099}"/>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5" name="Footer Placeholder 4">
            <a:extLst>
              <a:ext uri="{FF2B5EF4-FFF2-40B4-BE49-F238E27FC236}">
                <a16:creationId xmlns:a16="http://schemas.microsoft.com/office/drawing/2014/main" id="{31E09E2F-527E-4A89-8A25-C74E56607F2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848FCA-7442-43CD-9779-A5A97B8B9DC5}"/>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234355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4DFEDF-D5B4-4614-81C9-FF0ACE6AFC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E3C7210-9D59-4CB2-94EC-D7AE2F93DF7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8EF53D-A249-437B-9A3E-750136923851}"/>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5" name="Footer Placeholder 4">
            <a:extLst>
              <a:ext uri="{FF2B5EF4-FFF2-40B4-BE49-F238E27FC236}">
                <a16:creationId xmlns:a16="http://schemas.microsoft.com/office/drawing/2014/main" id="{A8B84A27-BA35-44E3-8533-4AD7438D27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CB3F36-3615-413E-A922-B77AB307A6DA}"/>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65981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65AFD-C738-41CD-BE14-DEB17A3AB2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E47F935-AFFE-462B-B5A3-586E0C5669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6871D3-7724-44BA-8169-9CC993DDFEBB}"/>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5" name="Footer Placeholder 4">
            <a:extLst>
              <a:ext uri="{FF2B5EF4-FFF2-40B4-BE49-F238E27FC236}">
                <a16:creationId xmlns:a16="http://schemas.microsoft.com/office/drawing/2014/main" id="{6DACF675-F3C1-43FA-9F12-2060CBC134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839608-BD4D-4CD3-9EB6-B874FF64A5EA}"/>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2631897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DDC5-8C99-427F-9B3F-464A2F1F35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61F5E37-E072-43CE-A40A-6446424B38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B51E4C-D2EC-4989-99EB-F88D0EB64991}"/>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5" name="Footer Placeholder 4">
            <a:extLst>
              <a:ext uri="{FF2B5EF4-FFF2-40B4-BE49-F238E27FC236}">
                <a16:creationId xmlns:a16="http://schemas.microsoft.com/office/drawing/2014/main" id="{7B34DDF7-4684-4CB5-8A80-8917AC24731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208D846-95B4-40F6-A782-ADBF339EA222}"/>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352599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06BDF-0B20-41DF-BB0E-6904A5DD1D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5D84854-8747-42CB-B8B7-80F132A650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D0A5890-0D7A-445D-B640-A9AC5A394D6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2EFB7B-95C2-444D-9560-266A6D9271FF}"/>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6" name="Footer Placeholder 5">
            <a:extLst>
              <a:ext uri="{FF2B5EF4-FFF2-40B4-BE49-F238E27FC236}">
                <a16:creationId xmlns:a16="http://schemas.microsoft.com/office/drawing/2014/main" id="{8055CBB6-2B11-4699-A50F-C6CC9B0A2CC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C2ACB35-4CCA-47AC-8159-94E4D78EBBA0}"/>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1581378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3831-B001-4E14-B091-B7BC1C73D1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AF28A1-9D93-4AF9-ADFB-69131F10E8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F497F2-87CF-434C-AF28-76F1ADD60B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D147257-6BDE-4A36-B2E8-127A846E79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1C06133-7C6F-4160-9750-17ED9D4FB6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736CFAA-8861-4AA8-805E-A23E52AAFA20}"/>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8" name="Footer Placeholder 7">
            <a:extLst>
              <a:ext uri="{FF2B5EF4-FFF2-40B4-BE49-F238E27FC236}">
                <a16:creationId xmlns:a16="http://schemas.microsoft.com/office/drawing/2014/main" id="{6FFB9547-7C2B-454A-B3A3-412F7A8D7AF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DE9ACB6-4071-46DF-823F-F8A01880309B}"/>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255204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EC502-9122-42DA-8811-F2F083A4A54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FED9E1-AB5E-405A-B660-803F71A7F822}"/>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4" name="Footer Placeholder 3">
            <a:extLst>
              <a:ext uri="{FF2B5EF4-FFF2-40B4-BE49-F238E27FC236}">
                <a16:creationId xmlns:a16="http://schemas.microsoft.com/office/drawing/2014/main" id="{0003B6D4-1087-47E0-8576-0AD6B6BD5AD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35F9B1D-5A53-4480-80A0-D0A00C669E73}"/>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4252528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C94CB7-F1FB-42AE-8A07-D2949E5E6689}"/>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3" name="Footer Placeholder 2">
            <a:extLst>
              <a:ext uri="{FF2B5EF4-FFF2-40B4-BE49-F238E27FC236}">
                <a16:creationId xmlns:a16="http://schemas.microsoft.com/office/drawing/2014/main" id="{6BBD44C6-2DD0-4FB2-82D5-E60B699722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C51DE4E-40AA-42CE-8410-793D25C958B3}"/>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3825124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DD67-FBAA-453F-B212-96F5154293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53B219-CD87-4FEE-8B31-F4560D1D5E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2882A4D-4DE8-4C21-BD2A-235694FF6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967BA7-5C10-44B2-8980-355A21F67F55}"/>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6" name="Footer Placeholder 5">
            <a:extLst>
              <a:ext uri="{FF2B5EF4-FFF2-40B4-BE49-F238E27FC236}">
                <a16:creationId xmlns:a16="http://schemas.microsoft.com/office/drawing/2014/main" id="{079B1EB7-60E5-478E-A882-774C5F8071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707977-E901-4E8C-A1C3-8CD434DD0C20}"/>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3213914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840E-A27F-47DA-A4BD-D3436C78F3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2F6A03E-A26D-49EB-A752-D88B5AB17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E8ADA8-1289-4911-8F23-CF8ED4241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53017FF-9B25-46E0-84BA-06533180E4D1}"/>
              </a:ext>
            </a:extLst>
          </p:cNvPr>
          <p:cNvSpPr>
            <a:spLocks noGrp="1"/>
          </p:cNvSpPr>
          <p:nvPr>
            <p:ph type="dt" sz="half" idx="10"/>
          </p:nvPr>
        </p:nvSpPr>
        <p:spPr/>
        <p:txBody>
          <a:bodyPr/>
          <a:lstStyle/>
          <a:p>
            <a:fld id="{AC0A77FD-A1B6-4840-99D8-22F638F2A6ED}" type="datetimeFigureOut">
              <a:rPr lang="en-GB" smtClean="0"/>
              <a:t>13/01/2018</a:t>
            </a:fld>
            <a:endParaRPr lang="en-GB"/>
          </a:p>
        </p:txBody>
      </p:sp>
      <p:sp>
        <p:nvSpPr>
          <p:cNvPr id="6" name="Footer Placeholder 5">
            <a:extLst>
              <a:ext uri="{FF2B5EF4-FFF2-40B4-BE49-F238E27FC236}">
                <a16:creationId xmlns:a16="http://schemas.microsoft.com/office/drawing/2014/main" id="{A2E3780D-13A5-4FE3-9C23-A54B60E6A33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85BBB1-E265-4AEC-9CE7-F9106835C575}"/>
              </a:ext>
            </a:extLst>
          </p:cNvPr>
          <p:cNvSpPr>
            <a:spLocks noGrp="1"/>
          </p:cNvSpPr>
          <p:nvPr>
            <p:ph type="sldNum" sz="quarter" idx="12"/>
          </p:nvPr>
        </p:nvSpPr>
        <p:spPr/>
        <p:txBody>
          <a:bodyPr/>
          <a:lstStyle/>
          <a:p>
            <a:fld id="{A8F58F6A-BD58-4761-958F-CD24996B2847}" type="slidenum">
              <a:rPr lang="en-GB" smtClean="0"/>
              <a:t>‹#›</a:t>
            </a:fld>
            <a:endParaRPr lang="en-GB"/>
          </a:p>
        </p:txBody>
      </p:sp>
    </p:spTree>
    <p:extLst>
      <p:ext uri="{BB962C8B-B14F-4D97-AF65-F5344CB8AC3E}">
        <p14:creationId xmlns:p14="http://schemas.microsoft.com/office/powerpoint/2010/main" val="1639927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286296-7A45-4258-90E9-7346C16B33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FBF76D-CD8C-491C-A2B0-92F1968DDC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DDED75-785F-44AF-8554-1458B74D15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A77FD-A1B6-4840-99D8-22F638F2A6ED}" type="datetimeFigureOut">
              <a:rPr lang="en-GB" smtClean="0"/>
              <a:t>13/01/2018</a:t>
            </a:fld>
            <a:endParaRPr lang="en-GB"/>
          </a:p>
        </p:txBody>
      </p:sp>
      <p:sp>
        <p:nvSpPr>
          <p:cNvPr id="5" name="Footer Placeholder 4">
            <a:extLst>
              <a:ext uri="{FF2B5EF4-FFF2-40B4-BE49-F238E27FC236}">
                <a16:creationId xmlns:a16="http://schemas.microsoft.com/office/drawing/2014/main" id="{5078184F-A2AA-414B-BBB6-4666CECFF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08044DE-F8F4-4EA6-BDAA-CA03BA1374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58F6A-BD58-4761-958F-CD24996B2847}" type="slidenum">
              <a:rPr lang="en-GB" smtClean="0"/>
              <a:t>‹#›</a:t>
            </a:fld>
            <a:endParaRPr lang="en-GB"/>
          </a:p>
        </p:txBody>
      </p:sp>
    </p:spTree>
    <p:extLst>
      <p:ext uri="{BB962C8B-B14F-4D97-AF65-F5344CB8AC3E}">
        <p14:creationId xmlns:p14="http://schemas.microsoft.com/office/powerpoint/2010/main" val="6948820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edge.org/conversation/thomas_w__malone-collective-intelligen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DC17-508F-477E-8BF2-3A7400AC0FEC}"/>
              </a:ext>
            </a:extLst>
          </p:cNvPr>
          <p:cNvSpPr>
            <a:spLocks noGrp="1"/>
          </p:cNvSpPr>
          <p:nvPr>
            <p:ph type="ctrTitle"/>
          </p:nvPr>
        </p:nvSpPr>
        <p:spPr/>
        <p:txBody>
          <a:bodyPr/>
          <a:lstStyle/>
          <a:p>
            <a:r>
              <a:rPr lang="en-GB" dirty="0"/>
              <a:t>Assignment notes	</a:t>
            </a:r>
          </a:p>
        </p:txBody>
      </p:sp>
      <p:sp>
        <p:nvSpPr>
          <p:cNvPr id="3" name="Subtitle 2">
            <a:extLst>
              <a:ext uri="{FF2B5EF4-FFF2-40B4-BE49-F238E27FC236}">
                <a16:creationId xmlns:a16="http://schemas.microsoft.com/office/drawing/2014/main" id="{C4761C0F-786E-423A-9390-628CDA2E803A}"/>
              </a:ext>
            </a:extLst>
          </p:cNvPr>
          <p:cNvSpPr>
            <a:spLocks noGrp="1"/>
          </p:cNvSpPr>
          <p:nvPr>
            <p:ph type="subTitle" idx="1"/>
          </p:nvPr>
        </p:nvSpPr>
        <p:spPr/>
        <p:txBody>
          <a:bodyPr/>
          <a:lstStyle/>
          <a:p>
            <a:r>
              <a:rPr lang="en-GB" dirty="0"/>
              <a:t>Reece Davies</a:t>
            </a:r>
          </a:p>
        </p:txBody>
      </p:sp>
    </p:spTree>
    <p:extLst>
      <p:ext uri="{BB962C8B-B14F-4D97-AF65-F5344CB8AC3E}">
        <p14:creationId xmlns:p14="http://schemas.microsoft.com/office/powerpoint/2010/main" val="3860967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196A-963B-4AA3-8ECD-DE20BDEEB6B4}"/>
              </a:ext>
            </a:extLst>
          </p:cNvPr>
          <p:cNvSpPr>
            <a:spLocks noGrp="1"/>
          </p:cNvSpPr>
          <p:nvPr>
            <p:ph type="title"/>
          </p:nvPr>
        </p:nvSpPr>
        <p:spPr/>
        <p:txBody>
          <a:bodyPr/>
          <a:lstStyle/>
          <a:p>
            <a:r>
              <a:rPr lang="en-GB" dirty="0"/>
              <a:t>Adding an ant List</a:t>
            </a:r>
          </a:p>
        </p:txBody>
      </p:sp>
      <p:pic>
        <p:nvPicPr>
          <p:cNvPr id="4" name="Picture 3">
            <a:extLst>
              <a:ext uri="{FF2B5EF4-FFF2-40B4-BE49-F238E27FC236}">
                <a16:creationId xmlns:a16="http://schemas.microsoft.com/office/drawing/2014/main" id="{9B9D46E6-C634-4AB1-9FDE-9CFCDABE5DF6}"/>
              </a:ext>
            </a:extLst>
          </p:cNvPr>
          <p:cNvPicPr>
            <a:picLocks noChangeAspect="1"/>
          </p:cNvPicPr>
          <p:nvPr/>
        </p:nvPicPr>
        <p:blipFill rotWithShape="1">
          <a:blip r:embed="rId2">
            <a:extLst>
              <a:ext uri="{28A0092B-C50C-407E-A947-70E740481C1C}">
                <a14:useLocalDpi xmlns:a14="http://schemas.microsoft.com/office/drawing/2010/main" val="0"/>
              </a:ext>
            </a:extLst>
          </a:blip>
          <a:srcRect l="9922" t="37500" r="24922" b="33194"/>
          <a:stretch/>
        </p:blipFill>
        <p:spPr>
          <a:xfrm>
            <a:off x="742949" y="1971675"/>
            <a:ext cx="7943851" cy="2009775"/>
          </a:xfrm>
          <a:prstGeom prst="rect">
            <a:avLst/>
          </a:prstGeom>
        </p:spPr>
      </p:pic>
      <p:sp>
        <p:nvSpPr>
          <p:cNvPr id="5" name="TextBox 4">
            <a:extLst>
              <a:ext uri="{FF2B5EF4-FFF2-40B4-BE49-F238E27FC236}">
                <a16:creationId xmlns:a16="http://schemas.microsoft.com/office/drawing/2014/main" id="{D916DB5D-B8A9-4AC4-8F17-F8A27FBA0B6B}"/>
              </a:ext>
            </a:extLst>
          </p:cNvPr>
          <p:cNvSpPr txBox="1"/>
          <p:nvPr/>
        </p:nvSpPr>
        <p:spPr>
          <a:xfrm>
            <a:off x="742949" y="4438650"/>
            <a:ext cx="5248275" cy="923330"/>
          </a:xfrm>
          <a:prstGeom prst="rect">
            <a:avLst/>
          </a:prstGeom>
          <a:noFill/>
        </p:spPr>
        <p:txBody>
          <a:bodyPr wrap="square" rtlCol="0">
            <a:spAutoFit/>
          </a:bodyPr>
          <a:lstStyle/>
          <a:p>
            <a:r>
              <a:rPr lang="en-GB" dirty="0"/>
              <a:t>Code I used to create the list for the ants, spawning them in the centre of the panel using ‘</a:t>
            </a:r>
            <a:r>
              <a:rPr lang="en-GB" dirty="0" err="1"/>
              <a:t>drawingPanel.Width</a:t>
            </a:r>
            <a:r>
              <a:rPr lang="en-GB" dirty="0"/>
              <a:t>’ and ‘</a:t>
            </a:r>
            <a:r>
              <a:rPr lang="en-GB" dirty="0" err="1"/>
              <a:t>drawingPanel.Height</a:t>
            </a:r>
            <a:r>
              <a:rPr lang="en-GB" dirty="0"/>
              <a:t>’.</a:t>
            </a:r>
          </a:p>
        </p:txBody>
      </p:sp>
    </p:spTree>
    <p:extLst>
      <p:ext uri="{BB962C8B-B14F-4D97-AF65-F5344CB8AC3E}">
        <p14:creationId xmlns:p14="http://schemas.microsoft.com/office/powerpoint/2010/main" val="2196653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96D8-E2A8-4438-A478-E88B9AB63A87}"/>
              </a:ext>
            </a:extLst>
          </p:cNvPr>
          <p:cNvSpPr>
            <a:spLocks noGrp="1"/>
          </p:cNvSpPr>
          <p:nvPr>
            <p:ph type="title"/>
          </p:nvPr>
        </p:nvSpPr>
        <p:spPr/>
        <p:txBody>
          <a:bodyPr/>
          <a:lstStyle/>
          <a:p>
            <a:r>
              <a:rPr lang="en-GB" dirty="0"/>
              <a:t>Adding new food/nest items to their list.</a:t>
            </a:r>
          </a:p>
        </p:txBody>
      </p:sp>
      <p:pic>
        <p:nvPicPr>
          <p:cNvPr id="5" name="Picture 4">
            <a:extLst>
              <a:ext uri="{FF2B5EF4-FFF2-40B4-BE49-F238E27FC236}">
                <a16:creationId xmlns:a16="http://schemas.microsoft.com/office/drawing/2014/main" id="{7A188C21-603A-476A-A259-482C507739A5}"/>
              </a:ext>
            </a:extLst>
          </p:cNvPr>
          <p:cNvPicPr>
            <a:picLocks noChangeAspect="1"/>
          </p:cNvPicPr>
          <p:nvPr/>
        </p:nvPicPr>
        <p:blipFill rotWithShape="1">
          <a:blip r:embed="rId2"/>
          <a:srcRect l="12316" t="36211" r="50737" b="54526"/>
          <a:stretch/>
        </p:blipFill>
        <p:spPr>
          <a:xfrm>
            <a:off x="693018" y="1690688"/>
            <a:ext cx="5893478" cy="831131"/>
          </a:xfrm>
          <a:prstGeom prst="rect">
            <a:avLst/>
          </a:prstGeom>
        </p:spPr>
      </p:pic>
      <p:pic>
        <p:nvPicPr>
          <p:cNvPr id="6" name="Picture 5">
            <a:extLst>
              <a:ext uri="{FF2B5EF4-FFF2-40B4-BE49-F238E27FC236}">
                <a16:creationId xmlns:a16="http://schemas.microsoft.com/office/drawing/2014/main" id="{BDFE7EF0-158A-4F32-844D-04883A742773}"/>
              </a:ext>
            </a:extLst>
          </p:cNvPr>
          <p:cNvPicPr>
            <a:picLocks noChangeAspect="1"/>
          </p:cNvPicPr>
          <p:nvPr/>
        </p:nvPicPr>
        <p:blipFill rotWithShape="1">
          <a:blip r:embed="rId3"/>
          <a:srcRect l="68368" t="51790" r="4474" b="18035"/>
          <a:stretch/>
        </p:blipFill>
        <p:spPr>
          <a:xfrm>
            <a:off x="3275406" y="2675824"/>
            <a:ext cx="3311090" cy="2069432"/>
          </a:xfrm>
          <a:prstGeom prst="rect">
            <a:avLst/>
          </a:prstGeom>
        </p:spPr>
      </p:pic>
      <p:pic>
        <p:nvPicPr>
          <p:cNvPr id="7" name="Picture 6">
            <a:extLst>
              <a:ext uri="{FF2B5EF4-FFF2-40B4-BE49-F238E27FC236}">
                <a16:creationId xmlns:a16="http://schemas.microsoft.com/office/drawing/2014/main" id="{CE792397-6DF8-4E0B-9A4B-B4CCC1ABA9F4}"/>
              </a:ext>
            </a:extLst>
          </p:cNvPr>
          <p:cNvPicPr>
            <a:picLocks noChangeAspect="1"/>
          </p:cNvPicPr>
          <p:nvPr/>
        </p:nvPicPr>
        <p:blipFill rotWithShape="1">
          <a:blip r:embed="rId4"/>
          <a:srcRect l="13744" t="25940" r="46409" b="25759"/>
          <a:stretch/>
        </p:blipFill>
        <p:spPr>
          <a:xfrm>
            <a:off x="6731677" y="1690688"/>
            <a:ext cx="4480031" cy="3054568"/>
          </a:xfrm>
          <a:prstGeom prst="rect">
            <a:avLst/>
          </a:prstGeom>
        </p:spPr>
      </p:pic>
      <p:sp>
        <p:nvSpPr>
          <p:cNvPr id="8" name="TextBox 7">
            <a:extLst>
              <a:ext uri="{FF2B5EF4-FFF2-40B4-BE49-F238E27FC236}">
                <a16:creationId xmlns:a16="http://schemas.microsoft.com/office/drawing/2014/main" id="{8CAD6F15-0606-423E-8CDE-8080E256FE28}"/>
              </a:ext>
            </a:extLst>
          </p:cNvPr>
          <p:cNvSpPr txBox="1"/>
          <p:nvPr/>
        </p:nvSpPr>
        <p:spPr>
          <a:xfrm>
            <a:off x="838200" y="5226518"/>
            <a:ext cx="10769867" cy="646331"/>
          </a:xfrm>
          <a:prstGeom prst="rect">
            <a:avLst/>
          </a:prstGeom>
          <a:noFill/>
        </p:spPr>
        <p:txBody>
          <a:bodyPr wrap="square" rtlCol="0">
            <a:spAutoFit/>
          </a:bodyPr>
          <a:lstStyle/>
          <a:p>
            <a:r>
              <a:rPr lang="en-GB" dirty="0"/>
              <a:t>Created a new method, for when the user clicks on the form. It uses IF statements to checked which radio button has been checked. Depending on which one is checked, the method will create a new item to the specified list.</a:t>
            </a:r>
          </a:p>
        </p:txBody>
      </p:sp>
      <p:pic>
        <p:nvPicPr>
          <p:cNvPr id="9" name="Picture 8">
            <a:extLst>
              <a:ext uri="{FF2B5EF4-FFF2-40B4-BE49-F238E27FC236}">
                <a16:creationId xmlns:a16="http://schemas.microsoft.com/office/drawing/2014/main" id="{20C8A65A-F69B-4233-A2AF-8141F2E0F43A}"/>
              </a:ext>
            </a:extLst>
          </p:cNvPr>
          <p:cNvPicPr>
            <a:picLocks noChangeAspect="1"/>
          </p:cNvPicPr>
          <p:nvPr/>
        </p:nvPicPr>
        <p:blipFill rotWithShape="1">
          <a:blip r:embed="rId5"/>
          <a:srcRect l="18180" t="19509" r="74263" b="69403"/>
          <a:stretch/>
        </p:blipFill>
        <p:spPr>
          <a:xfrm>
            <a:off x="693017" y="2675824"/>
            <a:ext cx="2437207" cy="2011680"/>
          </a:xfrm>
          <a:prstGeom prst="rect">
            <a:avLst/>
          </a:prstGeom>
        </p:spPr>
      </p:pic>
    </p:spTree>
    <p:extLst>
      <p:ext uri="{BB962C8B-B14F-4D97-AF65-F5344CB8AC3E}">
        <p14:creationId xmlns:p14="http://schemas.microsoft.com/office/powerpoint/2010/main" val="355795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4EC1-0DF8-481D-867F-1B51B363E2DC}"/>
              </a:ext>
            </a:extLst>
          </p:cNvPr>
          <p:cNvSpPr>
            <a:spLocks noGrp="1"/>
          </p:cNvSpPr>
          <p:nvPr>
            <p:ph type="title"/>
          </p:nvPr>
        </p:nvSpPr>
        <p:spPr/>
        <p:txBody>
          <a:bodyPr/>
          <a:lstStyle/>
          <a:p>
            <a:r>
              <a:rPr lang="en-GB" dirty="0"/>
              <a:t>Starting location of the ants</a:t>
            </a:r>
          </a:p>
        </p:txBody>
      </p:sp>
      <p:pic>
        <p:nvPicPr>
          <p:cNvPr id="12" name="Picture 11">
            <a:extLst>
              <a:ext uri="{FF2B5EF4-FFF2-40B4-BE49-F238E27FC236}">
                <a16:creationId xmlns:a16="http://schemas.microsoft.com/office/drawing/2014/main" id="{BF945480-BE82-4550-83DF-2F7B16B5B2E7}"/>
              </a:ext>
            </a:extLst>
          </p:cNvPr>
          <p:cNvPicPr>
            <a:picLocks noChangeAspect="1"/>
          </p:cNvPicPr>
          <p:nvPr/>
        </p:nvPicPr>
        <p:blipFill rotWithShape="1">
          <a:blip r:embed="rId2">
            <a:extLst>
              <a:ext uri="{28A0092B-C50C-407E-A947-70E740481C1C}">
                <a14:useLocalDpi xmlns:a14="http://schemas.microsoft.com/office/drawing/2010/main" val="0"/>
              </a:ext>
            </a:extLst>
          </a:blip>
          <a:srcRect l="39837" t="35628" r="36900" b="24474"/>
          <a:stretch/>
        </p:blipFill>
        <p:spPr>
          <a:xfrm>
            <a:off x="76199" y="1909761"/>
            <a:ext cx="1920268" cy="1852616"/>
          </a:xfrm>
          <a:prstGeom prst="rect">
            <a:avLst/>
          </a:prstGeom>
        </p:spPr>
      </p:pic>
      <p:pic>
        <p:nvPicPr>
          <p:cNvPr id="14" name="Picture 13">
            <a:extLst>
              <a:ext uri="{FF2B5EF4-FFF2-40B4-BE49-F238E27FC236}">
                <a16:creationId xmlns:a16="http://schemas.microsoft.com/office/drawing/2014/main" id="{C238151F-477E-459A-A127-3FA2F6C93C5E}"/>
              </a:ext>
            </a:extLst>
          </p:cNvPr>
          <p:cNvPicPr>
            <a:picLocks noChangeAspect="1"/>
          </p:cNvPicPr>
          <p:nvPr/>
        </p:nvPicPr>
        <p:blipFill rotWithShape="1">
          <a:blip r:embed="rId3">
            <a:extLst>
              <a:ext uri="{28A0092B-C50C-407E-A947-70E740481C1C}">
                <a14:useLocalDpi xmlns:a14="http://schemas.microsoft.com/office/drawing/2010/main" val="0"/>
              </a:ext>
            </a:extLst>
          </a:blip>
          <a:srcRect l="38750" t="31873" r="34218" b="18681"/>
          <a:stretch/>
        </p:blipFill>
        <p:spPr>
          <a:xfrm>
            <a:off x="1996467" y="1906782"/>
            <a:ext cx="1800576" cy="1852616"/>
          </a:xfrm>
          <a:prstGeom prst="rect">
            <a:avLst/>
          </a:prstGeom>
        </p:spPr>
      </p:pic>
      <p:pic>
        <p:nvPicPr>
          <p:cNvPr id="16" name="Picture 15">
            <a:extLst>
              <a:ext uri="{FF2B5EF4-FFF2-40B4-BE49-F238E27FC236}">
                <a16:creationId xmlns:a16="http://schemas.microsoft.com/office/drawing/2014/main" id="{56305053-6254-4964-8394-1883FDDAC857}"/>
              </a:ext>
            </a:extLst>
          </p:cNvPr>
          <p:cNvPicPr>
            <a:picLocks noChangeAspect="1"/>
          </p:cNvPicPr>
          <p:nvPr/>
        </p:nvPicPr>
        <p:blipFill rotWithShape="1">
          <a:blip r:embed="rId4">
            <a:extLst>
              <a:ext uri="{28A0092B-C50C-407E-A947-70E740481C1C}">
                <a14:useLocalDpi xmlns:a14="http://schemas.microsoft.com/office/drawing/2010/main" val="0"/>
              </a:ext>
            </a:extLst>
          </a:blip>
          <a:srcRect l="38984" t="31390" r="34609" b="19166"/>
          <a:stretch/>
        </p:blipFill>
        <p:spPr>
          <a:xfrm>
            <a:off x="3797043" y="1906782"/>
            <a:ext cx="1758944" cy="1852616"/>
          </a:xfrm>
          <a:prstGeom prst="rect">
            <a:avLst/>
          </a:prstGeom>
        </p:spPr>
      </p:pic>
      <p:pic>
        <p:nvPicPr>
          <p:cNvPr id="18" name="Picture 17">
            <a:extLst>
              <a:ext uri="{FF2B5EF4-FFF2-40B4-BE49-F238E27FC236}">
                <a16:creationId xmlns:a16="http://schemas.microsoft.com/office/drawing/2014/main" id="{2E878F66-08F0-4F45-B9EA-D9FB8ED0772F}"/>
              </a:ext>
            </a:extLst>
          </p:cNvPr>
          <p:cNvPicPr>
            <a:picLocks noChangeAspect="1"/>
          </p:cNvPicPr>
          <p:nvPr/>
        </p:nvPicPr>
        <p:blipFill rotWithShape="1">
          <a:blip r:embed="rId5">
            <a:extLst>
              <a:ext uri="{28A0092B-C50C-407E-A947-70E740481C1C}">
                <a14:useLocalDpi xmlns:a14="http://schemas.microsoft.com/office/drawing/2010/main" val="0"/>
              </a:ext>
            </a:extLst>
          </a:blip>
          <a:srcRect l="39219" t="30279" r="33593" b="20277"/>
          <a:stretch/>
        </p:blipFill>
        <p:spPr>
          <a:xfrm>
            <a:off x="5555987" y="1906782"/>
            <a:ext cx="1810984" cy="1852616"/>
          </a:xfrm>
          <a:prstGeom prst="rect">
            <a:avLst/>
          </a:prstGeom>
        </p:spPr>
      </p:pic>
      <p:sp>
        <p:nvSpPr>
          <p:cNvPr id="19" name="TextBox 18">
            <a:extLst>
              <a:ext uri="{FF2B5EF4-FFF2-40B4-BE49-F238E27FC236}">
                <a16:creationId xmlns:a16="http://schemas.microsoft.com/office/drawing/2014/main" id="{7E6A9C11-35C0-44E8-BDEB-607314269314}"/>
              </a:ext>
            </a:extLst>
          </p:cNvPr>
          <p:cNvSpPr txBox="1"/>
          <p:nvPr/>
        </p:nvSpPr>
        <p:spPr>
          <a:xfrm>
            <a:off x="7410281" y="1906782"/>
            <a:ext cx="4781719" cy="3693319"/>
          </a:xfrm>
          <a:prstGeom prst="rect">
            <a:avLst/>
          </a:prstGeom>
          <a:noFill/>
        </p:spPr>
        <p:txBody>
          <a:bodyPr wrap="square" rtlCol="0">
            <a:spAutoFit/>
          </a:bodyPr>
          <a:lstStyle/>
          <a:p>
            <a:r>
              <a:rPr lang="en-GB" dirty="0"/>
              <a:t>They were originally at a specific coordinate, but this caused an effect of when it started debugging. The ants would spread out, as if they were being released from a small jar. I then changed it by creating a Random.</a:t>
            </a:r>
          </a:p>
          <a:p>
            <a:endParaRPr lang="en-GB" dirty="0"/>
          </a:p>
          <a:p>
            <a:r>
              <a:rPr lang="en-GB" dirty="0"/>
              <a:t>This could be something that could be implemented when the user wants control over where they release the ants, and how many they release.</a:t>
            </a:r>
          </a:p>
          <a:p>
            <a:endParaRPr lang="en-GB" dirty="0"/>
          </a:p>
          <a:p>
            <a:r>
              <a:rPr lang="en-GB" dirty="0"/>
              <a:t>I believe I will implement this with the robber ants.</a:t>
            </a:r>
          </a:p>
        </p:txBody>
      </p:sp>
      <p:pic>
        <p:nvPicPr>
          <p:cNvPr id="21" name="Picture 20">
            <a:extLst>
              <a:ext uri="{FF2B5EF4-FFF2-40B4-BE49-F238E27FC236}">
                <a16:creationId xmlns:a16="http://schemas.microsoft.com/office/drawing/2014/main" id="{1F522C41-F758-49B4-86B5-DC2DBD398996}"/>
              </a:ext>
            </a:extLst>
          </p:cNvPr>
          <p:cNvPicPr>
            <a:picLocks noChangeAspect="1"/>
          </p:cNvPicPr>
          <p:nvPr/>
        </p:nvPicPr>
        <p:blipFill rotWithShape="1">
          <a:blip r:embed="rId6">
            <a:extLst>
              <a:ext uri="{28A0092B-C50C-407E-A947-70E740481C1C}">
                <a14:useLocalDpi xmlns:a14="http://schemas.microsoft.com/office/drawing/2010/main" val="0"/>
              </a:ext>
            </a:extLst>
          </a:blip>
          <a:srcRect l="13750" t="38333" r="35078" b="34653"/>
          <a:stretch/>
        </p:blipFill>
        <p:spPr>
          <a:xfrm>
            <a:off x="89254" y="3975492"/>
            <a:ext cx="7269338" cy="2158608"/>
          </a:xfrm>
          <a:prstGeom prst="rect">
            <a:avLst/>
          </a:prstGeom>
        </p:spPr>
      </p:pic>
    </p:spTree>
    <p:extLst>
      <p:ext uri="{BB962C8B-B14F-4D97-AF65-F5344CB8AC3E}">
        <p14:creationId xmlns:p14="http://schemas.microsoft.com/office/powerpoint/2010/main" val="2322974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20703-10D1-48C5-85B7-0D6153EBB327}"/>
              </a:ext>
            </a:extLst>
          </p:cNvPr>
          <p:cNvSpPr>
            <a:spLocks noGrp="1"/>
          </p:cNvSpPr>
          <p:nvPr>
            <p:ph type="title"/>
          </p:nvPr>
        </p:nvSpPr>
        <p:spPr>
          <a:xfrm>
            <a:off x="838200" y="365125"/>
            <a:ext cx="10515600" cy="1325563"/>
          </a:xfrm>
        </p:spPr>
        <p:txBody>
          <a:bodyPr/>
          <a:lstStyle/>
          <a:p>
            <a:r>
              <a:rPr lang="en-GB"/>
              <a:t>Logic errors</a:t>
            </a:r>
            <a:endParaRPr lang="en-GB" dirty="0"/>
          </a:p>
        </p:txBody>
      </p:sp>
      <p:pic>
        <p:nvPicPr>
          <p:cNvPr id="6" name="Picture 5" descr="A screenshot of a computer&#10;&#10;Description generated with very high confidence">
            <a:extLst>
              <a:ext uri="{FF2B5EF4-FFF2-40B4-BE49-F238E27FC236}">
                <a16:creationId xmlns:a16="http://schemas.microsoft.com/office/drawing/2014/main" id="{F56A7D20-BB40-47FC-8C7D-2A1D4E15FCA5}"/>
              </a:ext>
            </a:extLst>
          </p:cNvPr>
          <p:cNvPicPr>
            <a:picLocks noChangeAspect="1"/>
          </p:cNvPicPr>
          <p:nvPr/>
        </p:nvPicPr>
        <p:blipFill rotWithShape="1">
          <a:blip r:embed="rId2">
            <a:extLst>
              <a:ext uri="{28A0092B-C50C-407E-A947-70E740481C1C}">
                <a14:useLocalDpi xmlns:a14="http://schemas.microsoft.com/office/drawing/2010/main" val="0"/>
              </a:ext>
            </a:extLst>
          </a:blip>
          <a:srcRect l="18125" t="30000" r="62734" b="34861"/>
          <a:stretch/>
        </p:blipFill>
        <p:spPr>
          <a:xfrm>
            <a:off x="3983831" y="418302"/>
            <a:ext cx="2333625" cy="2409825"/>
          </a:xfrm>
          <a:prstGeom prst="rect">
            <a:avLst/>
          </a:prstGeom>
        </p:spPr>
      </p:pic>
      <p:pic>
        <p:nvPicPr>
          <p:cNvPr id="8" name="Picture 7" descr="A screenshot of a computer&#10;&#10;Description generated with very high confidence">
            <a:extLst>
              <a:ext uri="{FF2B5EF4-FFF2-40B4-BE49-F238E27FC236}">
                <a16:creationId xmlns:a16="http://schemas.microsoft.com/office/drawing/2014/main" id="{4F1A35F7-E1B3-48A5-8606-80ACBE6A725F}"/>
              </a:ext>
            </a:extLst>
          </p:cNvPr>
          <p:cNvPicPr>
            <a:picLocks noChangeAspect="1"/>
          </p:cNvPicPr>
          <p:nvPr/>
        </p:nvPicPr>
        <p:blipFill rotWithShape="1">
          <a:blip r:embed="rId3">
            <a:extLst>
              <a:ext uri="{28A0092B-C50C-407E-A947-70E740481C1C}">
                <a14:useLocalDpi xmlns:a14="http://schemas.microsoft.com/office/drawing/2010/main" val="0"/>
              </a:ext>
            </a:extLst>
          </a:blip>
          <a:srcRect l="18984" t="29861" r="62579" b="37639"/>
          <a:stretch/>
        </p:blipFill>
        <p:spPr>
          <a:xfrm>
            <a:off x="119063" y="1347786"/>
            <a:ext cx="2247901" cy="2228851"/>
          </a:xfrm>
          <a:prstGeom prst="rect">
            <a:avLst/>
          </a:prstGeom>
        </p:spPr>
      </p:pic>
      <p:sp>
        <p:nvSpPr>
          <p:cNvPr id="9" name="TextBox 8">
            <a:extLst>
              <a:ext uri="{FF2B5EF4-FFF2-40B4-BE49-F238E27FC236}">
                <a16:creationId xmlns:a16="http://schemas.microsoft.com/office/drawing/2014/main" id="{A9B18C19-0AC7-4EAD-AF58-4D2D7DCBC3F0}"/>
              </a:ext>
            </a:extLst>
          </p:cNvPr>
          <p:cNvSpPr txBox="1"/>
          <p:nvPr/>
        </p:nvSpPr>
        <p:spPr>
          <a:xfrm>
            <a:off x="6796086" y="1020751"/>
            <a:ext cx="4557713" cy="4524315"/>
          </a:xfrm>
          <a:prstGeom prst="rect">
            <a:avLst/>
          </a:prstGeom>
          <a:noFill/>
        </p:spPr>
        <p:txBody>
          <a:bodyPr wrap="square" rtlCol="0">
            <a:spAutoFit/>
          </a:bodyPr>
          <a:lstStyle/>
          <a:p>
            <a:r>
              <a:rPr lang="en-GB"/>
              <a:t>I changed the colour of the ants depending on the situation. They would appear red if they are carrying food, blue if the are not carrying food and know where the nest is, and black if neither of the cases apply. This would allow me to understand relevant errors, and be able to solve the problem quickly.</a:t>
            </a:r>
          </a:p>
          <a:p>
            <a:endParaRPr lang="en-GB"/>
          </a:p>
          <a:p>
            <a:r>
              <a:rPr lang="en-GB"/>
              <a:t>These were logic errors that occurred when debugging, and the ants would behave normally until a certain point and they would not leave a specific coordinate.</a:t>
            </a:r>
          </a:p>
          <a:p>
            <a:endParaRPr lang="en-GB"/>
          </a:p>
          <a:p>
            <a:r>
              <a:rPr lang="en-GB"/>
              <a:t>I changed the IF statements; and removed the ‘IsCloseTo’ Booleans. It was far too complicated.</a:t>
            </a:r>
            <a:endParaRPr lang="en-GB" dirty="0"/>
          </a:p>
        </p:txBody>
      </p:sp>
      <p:pic>
        <p:nvPicPr>
          <p:cNvPr id="11" name="Picture 10" descr="A screenshot of a computer screen&#10;&#10;Description generated with very high confidence">
            <a:extLst>
              <a:ext uri="{FF2B5EF4-FFF2-40B4-BE49-F238E27FC236}">
                <a16:creationId xmlns:a16="http://schemas.microsoft.com/office/drawing/2014/main" id="{52783F44-B936-4B55-B902-38A2543DDFAB}"/>
              </a:ext>
            </a:extLst>
          </p:cNvPr>
          <p:cNvPicPr>
            <a:picLocks noChangeAspect="1"/>
          </p:cNvPicPr>
          <p:nvPr/>
        </p:nvPicPr>
        <p:blipFill rotWithShape="1">
          <a:blip r:embed="rId4">
            <a:extLst>
              <a:ext uri="{28A0092B-C50C-407E-A947-70E740481C1C}">
                <a14:useLocalDpi xmlns:a14="http://schemas.microsoft.com/office/drawing/2010/main" val="0"/>
              </a:ext>
            </a:extLst>
          </a:blip>
          <a:srcRect l="15782" t="19653" r="57656" b="24583"/>
          <a:stretch/>
        </p:blipFill>
        <p:spPr>
          <a:xfrm>
            <a:off x="266700" y="2828127"/>
            <a:ext cx="3238500" cy="3824289"/>
          </a:xfrm>
          <a:prstGeom prst="rect">
            <a:avLst/>
          </a:prstGeom>
        </p:spPr>
      </p:pic>
      <p:pic>
        <p:nvPicPr>
          <p:cNvPr id="13" name="Picture 12" descr="A screenshot of a computer&#10;&#10;Description generated with very high confidence">
            <a:extLst>
              <a:ext uri="{FF2B5EF4-FFF2-40B4-BE49-F238E27FC236}">
                <a16:creationId xmlns:a16="http://schemas.microsoft.com/office/drawing/2014/main" id="{4493BE63-8F81-420A-BD4B-19AF3CEB60E2}"/>
              </a:ext>
            </a:extLst>
          </p:cNvPr>
          <p:cNvPicPr>
            <a:picLocks noChangeAspect="1"/>
          </p:cNvPicPr>
          <p:nvPr/>
        </p:nvPicPr>
        <p:blipFill rotWithShape="1">
          <a:blip r:embed="rId5">
            <a:extLst>
              <a:ext uri="{28A0092B-C50C-407E-A947-70E740481C1C}">
                <a14:useLocalDpi xmlns:a14="http://schemas.microsoft.com/office/drawing/2010/main" val="0"/>
              </a:ext>
            </a:extLst>
          </a:blip>
          <a:srcRect l="14922" t="18889" r="45000" b="27916"/>
          <a:stretch/>
        </p:blipFill>
        <p:spPr>
          <a:xfrm>
            <a:off x="1762125" y="3576637"/>
            <a:ext cx="4886325" cy="3648075"/>
          </a:xfrm>
          <a:prstGeom prst="rect">
            <a:avLst/>
          </a:prstGeom>
        </p:spPr>
      </p:pic>
      <p:pic>
        <p:nvPicPr>
          <p:cNvPr id="4" name="Picture 3">
            <a:extLst>
              <a:ext uri="{FF2B5EF4-FFF2-40B4-BE49-F238E27FC236}">
                <a16:creationId xmlns:a16="http://schemas.microsoft.com/office/drawing/2014/main" id="{7BCA2B72-FDE3-441A-BCB8-91FA74C360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4323" y="27777"/>
            <a:ext cx="390525" cy="390525"/>
          </a:xfrm>
          <a:prstGeom prst="rect">
            <a:avLst/>
          </a:prstGeom>
        </p:spPr>
      </p:pic>
    </p:spTree>
    <p:extLst>
      <p:ext uri="{BB962C8B-B14F-4D97-AF65-F5344CB8AC3E}">
        <p14:creationId xmlns:p14="http://schemas.microsoft.com/office/powerpoint/2010/main" val="3340316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235D-3E89-47A9-86B6-8A73E4DC022E}"/>
              </a:ext>
            </a:extLst>
          </p:cNvPr>
          <p:cNvSpPr>
            <a:spLocks noGrp="1"/>
          </p:cNvSpPr>
          <p:nvPr>
            <p:ph type="title"/>
          </p:nvPr>
        </p:nvSpPr>
        <p:spPr/>
        <p:txBody>
          <a:bodyPr/>
          <a:lstStyle/>
          <a:p>
            <a:r>
              <a:rPr lang="en-GB" dirty="0"/>
              <a:t>More errors</a:t>
            </a:r>
          </a:p>
        </p:txBody>
      </p:sp>
      <p:pic>
        <p:nvPicPr>
          <p:cNvPr id="4" name="Picture 3">
            <a:extLst>
              <a:ext uri="{FF2B5EF4-FFF2-40B4-BE49-F238E27FC236}">
                <a16:creationId xmlns:a16="http://schemas.microsoft.com/office/drawing/2014/main" id="{7381DD8A-8C69-4ECB-9CEC-F1B10170FEC6}"/>
              </a:ext>
            </a:extLst>
          </p:cNvPr>
          <p:cNvPicPr>
            <a:picLocks noChangeAspect="1"/>
          </p:cNvPicPr>
          <p:nvPr/>
        </p:nvPicPr>
        <p:blipFill rotWithShape="1">
          <a:blip r:embed="rId2">
            <a:extLst>
              <a:ext uri="{28A0092B-C50C-407E-A947-70E740481C1C}">
                <a14:useLocalDpi xmlns:a14="http://schemas.microsoft.com/office/drawing/2010/main" val="0"/>
              </a:ext>
            </a:extLst>
          </a:blip>
          <a:srcRect l="14453" t="20694" r="57969" b="32500"/>
          <a:stretch/>
        </p:blipFill>
        <p:spPr>
          <a:xfrm>
            <a:off x="238125" y="1514475"/>
            <a:ext cx="3362326" cy="3209926"/>
          </a:xfrm>
          <a:prstGeom prst="rect">
            <a:avLst/>
          </a:prstGeom>
        </p:spPr>
      </p:pic>
      <p:pic>
        <p:nvPicPr>
          <p:cNvPr id="6" name="Picture 5">
            <a:extLst>
              <a:ext uri="{FF2B5EF4-FFF2-40B4-BE49-F238E27FC236}">
                <a16:creationId xmlns:a16="http://schemas.microsoft.com/office/drawing/2014/main" id="{8E88CCA8-8C1D-4E16-B29B-ED650363A2DB}"/>
              </a:ext>
            </a:extLst>
          </p:cNvPr>
          <p:cNvPicPr>
            <a:picLocks noChangeAspect="1"/>
          </p:cNvPicPr>
          <p:nvPr/>
        </p:nvPicPr>
        <p:blipFill rotWithShape="1">
          <a:blip r:embed="rId3">
            <a:extLst>
              <a:ext uri="{28A0092B-C50C-407E-A947-70E740481C1C}">
                <a14:useLocalDpi xmlns:a14="http://schemas.microsoft.com/office/drawing/2010/main" val="0"/>
              </a:ext>
            </a:extLst>
          </a:blip>
          <a:srcRect l="20781" t="30000" r="61797" b="41666"/>
          <a:stretch/>
        </p:blipFill>
        <p:spPr>
          <a:xfrm>
            <a:off x="3762375" y="1514475"/>
            <a:ext cx="3508890" cy="3209926"/>
          </a:xfrm>
          <a:prstGeom prst="rect">
            <a:avLst/>
          </a:prstGeom>
        </p:spPr>
      </p:pic>
      <p:sp>
        <p:nvSpPr>
          <p:cNvPr id="7" name="TextBox 6">
            <a:extLst>
              <a:ext uri="{FF2B5EF4-FFF2-40B4-BE49-F238E27FC236}">
                <a16:creationId xmlns:a16="http://schemas.microsoft.com/office/drawing/2014/main" id="{A4C617ED-7BF4-4DFA-9DF1-3B3437DD8B5B}"/>
              </a:ext>
            </a:extLst>
          </p:cNvPr>
          <p:cNvSpPr txBox="1"/>
          <p:nvPr/>
        </p:nvSpPr>
        <p:spPr>
          <a:xfrm>
            <a:off x="7658100" y="1690688"/>
            <a:ext cx="2971800" cy="3139321"/>
          </a:xfrm>
          <a:prstGeom prst="rect">
            <a:avLst/>
          </a:prstGeom>
          <a:noFill/>
        </p:spPr>
        <p:txBody>
          <a:bodyPr wrap="square" rtlCol="0">
            <a:spAutoFit/>
          </a:bodyPr>
          <a:lstStyle/>
          <a:p>
            <a:r>
              <a:rPr lang="en-GB" dirty="0"/>
              <a:t>Once I recreated the if statement structure, the ants started to behave properly. However, they were moving very slowly and with a curve. After testing; I found that the issue was a ‘Wander’ method that had not been removed. I can implement this later to give the ants a more realistic appearance.</a:t>
            </a:r>
          </a:p>
        </p:txBody>
      </p:sp>
      <p:pic>
        <p:nvPicPr>
          <p:cNvPr id="8" name="Picture 7">
            <a:extLst>
              <a:ext uri="{FF2B5EF4-FFF2-40B4-BE49-F238E27FC236}">
                <a16:creationId xmlns:a16="http://schemas.microsoft.com/office/drawing/2014/main" id="{6ED18981-3698-4F48-93AE-6B212BC42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4323" y="27777"/>
            <a:ext cx="390525" cy="390525"/>
          </a:xfrm>
          <a:prstGeom prst="rect">
            <a:avLst/>
          </a:prstGeom>
        </p:spPr>
      </p:pic>
    </p:spTree>
    <p:extLst>
      <p:ext uri="{BB962C8B-B14F-4D97-AF65-F5344CB8AC3E}">
        <p14:creationId xmlns:p14="http://schemas.microsoft.com/office/powerpoint/2010/main" val="2223509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6F9C-8511-47EC-BD88-CDCBED497426}"/>
              </a:ext>
            </a:extLst>
          </p:cNvPr>
          <p:cNvSpPr>
            <a:spLocks noGrp="1"/>
          </p:cNvSpPr>
          <p:nvPr>
            <p:ph type="title"/>
          </p:nvPr>
        </p:nvSpPr>
        <p:spPr/>
        <p:txBody>
          <a:bodyPr/>
          <a:lstStyle/>
          <a:p>
            <a:r>
              <a:rPr lang="en-GB" dirty="0"/>
              <a:t>Even more errors</a:t>
            </a:r>
          </a:p>
        </p:txBody>
      </p:sp>
      <p:pic>
        <p:nvPicPr>
          <p:cNvPr id="3" name="Picture 2">
            <a:extLst>
              <a:ext uri="{FF2B5EF4-FFF2-40B4-BE49-F238E27FC236}">
                <a16:creationId xmlns:a16="http://schemas.microsoft.com/office/drawing/2014/main" id="{BA2DFAAF-66F5-4F9E-8F1F-8D1685E0B1F8}"/>
              </a:ext>
            </a:extLst>
          </p:cNvPr>
          <p:cNvPicPr>
            <a:picLocks noChangeAspect="1"/>
          </p:cNvPicPr>
          <p:nvPr/>
        </p:nvPicPr>
        <p:blipFill rotWithShape="1">
          <a:blip r:embed="rId2"/>
          <a:srcRect l="8198" t="23566" r="68169" b="42015"/>
          <a:stretch/>
        </p:blipFill>
        <p:spPr>
          <a:xfrm>
            <a:off x="754911" y="1690689"/>
            <a:ext cx="3391785" cy="2778511"/>
          </a:xfrm>
          <a:prstGeom prst="rect">
            <a:avLst/>
          </a:prstGeom>
        </p:spPr>
      </p:pic>
      <p:pic>
        <p:nvPicPr>
          <p:cNvPr id="4" name="Picture 3">
            <a:extLst>
              <a:ext uri="{FF2B5EF4-FFF2-40B4-BE49-F238E27FC236}">
                <a16:creationId xmlns:a16="http://schemas.microsoft.com/office/drawing/2014/main" id="{4EA75AF3-2C16-4006-9720-A67EC7F84AB1}"/>
              </a:ext>
            </a:extLst>
          </p:cNvPr>
          <p:cNvPicPr>
            <a:picLocks noChangeAspect="1"/>
          </p:cNvPicPr>
          <p:nvPr/>
        </p:nvPicPr>
        <p:blipFill rotWithShape="1">
          <a:blip r:embed="rId3"/>
          <a:srcRect l="7684" t="23533" r="68344" b="41555"/>
          <a:stretch/>
        </p:blipFill>
        <p:spPr>
          <a:xfrm>
            <a:off x="4752754" y="1690688"/>
            <a:ext cx="3391785" cy="2778511"/>
          </a:xfrm>
          <a:prstGeom prst="rect">
            <a:avLst/>
          </a:prstGeom>
        </p:spPr>
      </p:pic>
      <p:sp>
        <p:nvSpPr>
          <p:cNvPr id="5" name="TextBox 4">
            <a:extLst>
              <a:ext uri="{FF2B5EF4-FFF2-40B4-BE49-F238E27FC236}">
                <a16:creationId xmlns:a16="http://schemas.microsoft.com/office/drawing/2014/main" id="{AC8BB3FE-B70D-474A-AF04-B9F2CEE45439}"/>
              </a:ext>
            </a:extLst>
          </p:cNvPr>
          <p:cNvSpPr txBox="1"/>
          <p:nvPr/>
        </p:nvSpPr>
        <p:spPr>
          <a:xfrm>
            <a:off x="838200" y="4933507"/>
            <a:ext cx="9964479" cy="1477328"/>
          </a:xfrm>
          <a:prstGeom prst="rect">
            <a:avLst/>
          </a:prstGeom>
          <a:noFill/>
        </p:spPr>
        <p:txBody>
          <a:bodyPr wrap="square" rtlCol="0">
            <a:spAutoFit/>
          </a:bodyPr>
          <a:lstStyle/>
          <a:p>
            <a:r>
              <a:rPr lang="en-GB" dirty="0"/>
              <a:t>This is an error that occurred shortly after creating the food list. The ants will approach the food, perfectly until the user places more than one blocks of food. The ants will get stuck between the two blocks of food. This is because they are attempting to approach both food vectors. At the moment, the ants will only remember one nest, and 1 food. So if they know a nest location, they will go to that nest with food, even if another nest is closer. They also do this with the food.</a:t>
            </a:r>
          </a:p>
        </p:txBody>
      </p:sp>
      <p:pic>
        <p:nvPicPr>
          <p:cNvPr id="6" name="Picture 5">
            <a:extLst>
              <a:ext uri="{FF2B5EF4-FFF2-40B4-BE49-F238E27FC236}">
                <a16:creationId xmlns:a16="http://schemas.microsoft.com/office/drawing/2014/main" id="{A3D4BB2B-661F-49C8-BF77-5BF12D5C14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44323" y="27777"/>
            <a:ext cx="390525" cy="390525"/>
          </a:xfrm>
          <a:prstGeom prst="rect">
            <a:avLst/>
          </a:prstGeom>
        </p:spPr>
      </p:pic>
    </p:spTree>
    <p:extLst>
      <p:ext uri="{BB962C8B-B14F-4D97-AF65-F5344CB8AC3E}">
        <p14:creationId xmlns:p14="http://schemas.microsoft.com/office/powerpoint/2010/main" val="2429010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9E58-FC41-493C-8D9D-32D728E0BF76}"/>
              </a:ext>
            </a:extLst>
          </p:cNvPr>
          <p:cNvSpPr>
            <a:spLocks noGrp="1"/>
          </p:cNvSpPr>
          <p:nvPr>
            <p:ph type="title"/>
          </p:nvPr>
        </p:nvSpPr>
        <p:spPr/>
        <p:txBody>
          <a:bodyPr/>
          <a:lstStyle/>
          <a:p>
            <a:r>
              <a:rPr lang="en-GB" dirty="0"/>
              <a:t>Exceptions problem 1</a:t>
            </a:r>
          </a:p>
        </p:txBody>
      </p:sp>
      <p:pic>
        <p:nvPicPr>
          <p:cNvPr id="4" name="Picture 3">
            <a:extLst>
              <a:ext uri="{FF2B5EF4-FFF2-40B4-BE49-F238E27FC236}">
                <a16:creationId xmlns:a16="http://schemas.microsoft.com/office/drawing/2014/main" id="{DF8BFA09-3AA3-4639-AF93-DACD950B8F5A}"/>
              </a:ext>
            </a:extLst>
          </p:cNvPr>
          <p:cNvPicPr>
            <a:picLocks noChangeAspect="1"/>
          </p:cNvPicPr>
          <p:nvPr/>
        </p:nvPicPr>
        <p:blipFill rotWithShape="1">
          <a:blip r:embed="rId2">
            <a:extLst>
              <a:ext uri="{28A0092B-C50C-407E-A947-70E740481C1C}">
                <a14:useLocalDpi xmlns:a14="http://schemas.microsoft.com/office/drawing/2010/main" val="0"/>
              </a:ext>
            </a:extLst>
          </a:blip>
          <a:srcRect l="17583" t="32148" r="62667" b="54963"/>
          <a:stretch/>
        </p:blipFill>
        <p:spPr>
          <a:xfrm>
            <a:off x="5240024" y="3714673"/>
            <a:ext cx="5165319" cy="1896130"/>
          </a:xfrm>
          <a:prstGeom prst="rect">
            <a:avLst/>
          </a:prstGeom>
        </p:spPr>
      </p:pic>
      <p:pic>
        <p:nvPicPr>
          <p:cNvPr id="6" name="Picture 5">
            <a:extLst>
              <a:ext uri="{FF2B5EF4-FFF2-40B4-BE49-F238E27FC236}">
                <a16:creationId xmlns:a16="http://schemas.microsoft.com/office/drawing/2014/main" id="{3F717C6D-6B57-4D14-970C-5051B68FC3AD}"/>
              </a:ext>
            </a:extLst>
          </p:cNvPr>
          <p:cNvPicPr>
            <a:picLocks noChangeAspect="1"/>
          </p:cNvPicPr>
          <p:nvPr/>
        </p:nvPicPr>
        <p:blipFill rotWithShape="1">
          <a:blip r:embed="rId3">
            <a:extLst>
              <a:ext uri="{28A0092B-C50C-407E-A947-70E740481C1C}">
                <a14:useLocalDpi xmlns:a14="http://schemas.microsoft.com/office/drawing/2010/main" val="0"/>
              </a:ext>
            </a:extLst>
          </a:blip>
          <a:srcRect l="6667" t="15556" r="38583" b="36000"/>
          <a:stretch/>
        </p:blipFill>
        <p:spPr>
          <a:xfrm>
            <a:off x="589280" y="1574800"/>
            <a:ext cx="4368800" cy="2174426"/>
          </a:xfrm>
          <a:prstGeom prst="rect">
            <a:avLst/>
          </a:prstGeom>
        </p:spPr>
      </p:pic>
      <p:sp>
        <p:nvSpPr>
          <p:cNvPr id="7" name="TextBox 6">
            <a:extLst>
              <a:ext uri="{FF2B5EF4-FFF2-40B4-BE49-F238E27FC236}">
                <a16:creationId xmlns:a16="http://schemas.microsoft.com/office/drawing/2014/main" id="{31E60D81-4D8D-4712-A9BA-9BED145C10A6}"/>
              </a:ext>
            </a:extLst>
          </p:cNvPr>
          <p:cNvSpPr txBox="1"/>
          <p:nvPr/>
        </p:nvSpPr>
        <p:spPr>
          <a:xfrm>
            <a:off x="589279" y="3909551"/>
            <a:ext cx="4368799" cy="2308324"/>
          </a:xfrm>
          <a:prstGeom prst="rect">
            <a:avLst/>
          </a:prstGeom>
          <a:noFill/>
        </p:spPr>
        <p:txBody>
          <a:bodyPr wrap="square" rtlCol="0">
            <a:spAutoFit/>
          </a:bodyPr>
          <a:lstStyle/>
          <a:p>
            <a:r>
              <a:rPr lang="en-GB" dirty="0"/>
              <a:t>After removing the food item from the list. Certain errors occur. Specifically exceptions, in which it goes through the loop. An exception is thrown because it goes through an item in the list that contains a null value. To fix this; I put an if statement that checks if the item in the list is a null value. If it is, it will not consider it.</a:t>
            </a:r>
          </a:p>
        </p:txBody>
      </p:sp>
      <p:pic>
        <p:nvPicPr>
          <p:cNvPr id="8" name="Picture 7">
            <a:extLst>
              <a:ext uri="{FF2B5EF4-FFF2-40B4-BE49-F238E27FC236}">
                <a16:creationId xmlns:a16="http://schemas.microsoft.com/office/drawing/2014/main" id="{6E56A9A2-7C0D-4100-9B43-56E43796E6B1}"/>
              </a:ext>
            </a:extLst>
          </p:cNvPr>
          <p:cNvPicPr>
            <a:picLocks noChangeAspect="1"/>
          </p:cNvPicPr>
          <p:nvPr/>
        </p:nvPicPr>
        <p:blipFill rotWithShape="1">
          <a:blip r:embed="rId4"/>
          <a:srcRect l="13750" t="29167" r="51328" b="46945"/>
          <a:stretch/>
        </p:blipFill>
        <p:spPr>
          <a:xfrm>
            <a:off x="5240024" y="1574800"/>
            <a:ext cx="5165319" cy="1987550"/>
          </a:xfrm>
          <a:prstGeom prst="rect">
            <a:avLst/>
          </a:prstGeom>
        </p:spPr>
      </p:pic>
      <p:pic>
        <p:nvPicPr>
          <p:cNvPr id="9" name="Picture 8">
            <a:extLst>
              <a:ext uri="{FF2B5EF4-FFF2-40B4-BE49-F238E27FC236}">
                <a16:creationId xmlns:a16="http://schemas.microsoft.com/office/drawing/2014/main" id="{5B2C99F9-0444-4E20-AA53-FEFEECE95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44323" y="27777"/>
            <a:ext cx="390525" cy="390525"/>
          </a:xfrm>
          <a:prstGeom prst="rect">
            <a:avLst/>
          </a:prstGeom>
        </p:spPr>
      </p:pic>
    </p:spTree>
    <p:extLst>
      <p:ext uri="{BB962C8B-B14F-4D97-AF65-F5344CB8AC3E}">
        <p14:creationId xmlns:p14="http://schemas.microsoft.com/office/powerpoint/2010/main" val="284870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8DBA88-7438-4D98-9995-481C02176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323" y="27777"/>
            <a:ext cx="390525" cy="390525"/>
          </a:xfrm>
          <a:prstGeom prst="rect">
            <a:avLst/>
          </a:prstGeom>
        </p:spPr>
      </p:pic>
      <p:sp>
        <p:nvSpPr>
          <p:cNvPr id="6" name="TextBox 5">
            <a:extLst>
              <a:ext uri="{FF2B5EF4-FFF2-40B4-BE49-F238E27FC236}">
                <a16:creationId xmlns:a16="http://schemas.microsoft.com/office/drawing/2014/main" id="{C8B050E0-CA28-4716-9865-2C150CB7399D}"/>
              </a:ext>
            </a:extLst>
          </p:cNvPr>
          <p:cNvSpPr txBox="1"/>
          <p:nvPr/>
        </p:nvSpPr>
        <p:spPr>
          <a:xfrm>
            <a:off x="5781673" y="1544904"/>
            <a:ext cx="5962650" cy="1754326"/>
          </a:xfrm>
          <a:prstGeom prst="rect">
            <a:avLst/>
          </a:prstGeom>
          <a:noFill/>
        </p:spPr>
        <p:txBody>
          <a:bodyPr wrap="square" rtlCol="0">
            <a:spAutoFit/>
          </a:bodyPr>
          <a:lstStyle/>
          <a:p>
            <a:endParaRPr lang="en-GB" i="1" dirty="0"/>
          </a:p>
          <a:p>
            <a:r>
              <a:rPr lang="en-GB" dirty="0"/>
              <a:t>Just added (!= null) if statements and it fixed the exceptions. However other errors arose. Logic errors, when the ants lost the will to live and were doing nothing. The will to live glitch was occurring because they had nothing to do as there was no scenario in this situation.</a:t>
            </a:r>
          </a:p>
        </p:txBody>
      </p:sp>
      <p:pic>
        <p:nvPicPr>
          <p:cNvPr id="3" name="Picture 2">
            <a:extLst>
              <a:ext uri="{FF2B5EF4-FFF2-40B4-BE49-F238E27FC236}">
                <a16:creationId xmlns:a16="http://schemas.microsoft.com/office/drawing/2014/main" id="{BD81F11B-B7E9-42CC-8D77-02848EF2514D}"/>
              </a:ext>
            </a:extLst>
          </p:cNvPr>
          <p:cNvPicPr>
            <a:picLocks noChangeAspect="1"/>
          </p:cNvPicPr>
          <p:nvPr/>
        </p:nvPicPr>
        <p:blipFill rotWithShape="1">
          <a:blip r:embed="rId3">
            <a:extLst>
              <a:ext uri="{28A0092B-C50C-407E-A947-70E740481C1C}">
                <a14:useLocalDpi xmlns:a14="http://schemas.microsoft.com/office/drawing/2010/main" val="0"/>
              </a:ext>
            </a:extLst>
          </a:blip>
          <a:srcRect l="16068" t="32527" r="43552" b="43794"/>
          <a:stretch/>
        </p:blipFill>
        <p:spPr>
          <a:xfrm>
            <a:off x="447676" y="1974368"/>
            <a:ext cx="4756603" cy="1568932"/>
          </a:xfrm>
          <a:prstGeom prst="rect">
            <a:avLst/>
          </a:prstGeom>
        </p:spPr>
      </p:pic>
      <p:pic>
        <p:nvPicPr>
          <p:cNvPr id="8" name="Picture 7">
            <a:extLst>
              <a:ext uri="{FF2B5EF4-FFF2-40B4-BE49-F238E27FC236}">
                <a16:creationId xmlns:a16="http://schemas.microsoft.com/office/drawing/2014/main" id="{68A4DF73-DF7F-46EA-B419-1A84983DD2BD}"/>
              </a:ext>
            </a:extLst>
          </p:cNvPr>
          <p:cNvPicPr>
            <a:picLocks noChangeAspect="1"/>
          </p:cNvPicPr>
          <p:nvPr/>
        </p:nvPicPr>
        <p:blipFill rotWithShape="1">
          <a:blip r:embed="rId4">
            <a:extLst>
              <a:ext uri="{28A0092B-C50C-407E-A947-70E740481C1C}">
                <a14:useLocalDpi xmlns:a14="http://schemas.microsoft.com/office/drawing/2010/main" val="0"/>
              </a:ext>
            </a:extLst>
          </a:blip>
          <a:srcRect l="14976" t="30220" r="29106" b="37788"/>
          <a:stretch/>
        </p:blipFill>
        <p:spPr>
          <a:xfrm>
            <a:off x="447675" y="3826980"/>
            <a:ext cx="4756604" cy="1530743"/>
          </a:xfrm>
          <a:prstGeom prst="rect">
            <a:avLst/>
          </a:prstGeom>
        </p:spPr>
      </p:pic>
      <p:pic>
        <p:nvPicPr>
          <p:cNvPr id="9" name="Picture 8">
            <a:extLst>
              <a:ext uri="{FF2B5EF4-FFF2-40B4-BE49-F238E27FC236}">
                <a16:creationId xmlns:a16="http://schemas.microsoft.com/office/drawing/2014/main" id="{E0EE78A7-BDA0-41FA-B021-21ACB9A7D2D2}"/>
              </a:ext>
            </a:extLst>
          </p:cNvPr>
          <p:cNvPicPr>
            <a:picLocks noChangeAspect="1"/>
          </p:cNvPicPr>
          <p:nvPr/>
        </p:nvPicPr>
        <p:blipFill rotWithShape="1">
          <a:blip r:embed="rId5"/>
          <a:srcRect l="15858" t="25139" r="43439" b="48652"/>
          <a:stretch/>
        </p:blipFill>
        <p:spPr>
          <a:xfrm>
            <a:off x="6705600" y="3995179"/>
            <a:ext cx="4962525" cy="1797447"/>
          </a:xfrm>
          <a:prstGeom prst="rect">
            <a:avLst/>
          </a:prstGeom>
        </p:spPr>
      </p:pic>
      <p:cxnSp>
        <p:nvCxnSpPr>
          <p:cNvPr id="11" name="Straight Arrow Connector 10">
            <a:extLst>
              <a:ext uri="{FF2B5EF4-FFF2-40B4-BE49-F238E27FC236}">
                <a16:creationId xmlns:a16="http://schemas.microsoft.com/office/drawing/2014/main" id="{FAD34048-275C-433E-8355-93EEA5F444AA}"/>
              </a:ext>
            </a:extLst>
          </p:cNvPr>
          <p:cNvCxnSpPr>
            <a:cxnSpLocks/>
            <a:stCxn id="3" idx="3"/>
          </p:cNvCxnSpPr>
          <p:nvPr/>
        </p:nvCxnSpPr>
        <p:spPr>
          <a:xfrm>
            <a:off x="5204279" y="2758834"/>
            <a:ext cx="1272721" cy="1666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E3A8472-1533-4B37-BCD7-7FC74840DCDA}"/>
              </a:ext>
            </a:extLst>
          </p:cNvPr>
          <p:cNvSpPr>
            <a:spLocks noGrp="1"/>
          </p:cNvSpPr>
          <p:nvPr>
            <p:ph type="title"/>
          </p:nvPr>
        </p:nvSpPr>
        <p:spPr>
          <a:xfrm>
            <a:off x="838200" y="365125"/>
            <a:ext cx="10515600" cy="1325563"/>
          </a:xfrm>
        </p:spPr>
        <p:txBody>
          <a:bodyPr/>
          <a:lstStyle/>
          <a:p>
            <a:r>
              <a:rPr lang="en-GB" dirty="0"/>
              <a:t>Exceptions problem 1 (The ‘will to live’ glitch)</a:t>
            </a:r>
          </a:p>
        </p:txBody>
      </p:sp>
    </p:spTree>
    <p:extLst>
      <p:ext uri="{BB962C8B-B14F-4D97-AF65-F5344CB8AC3E}">
        <p14:creationId xmlns:p14="http://schemas.microsoft.com/office/powerpoint/2010/main" val="2621550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4CD0-E135-4B3B-8598-4F780089E21D}"/>
              </a:ext>
            </a:extLst>
          </p:cNvPr>
          <p:cNvSpPr>
            <a:spLocks noGrp="1"/>
          </p:cNvSpPr>
          <p:nvPr>
            <p:ph type="title"/>
          </p:nvPr>
        </p:nvSpPr>
        <p:spPr/>
        <p:txBody>
          <a:bodyPr/>
          <a:lstStyle/>
          <a:p>
            <a:r>
              <a:rPr lang="en-GB" dirty="0"/>
              <a:t>Exceptions problem 2</a:t>
            </a:r>
          </a:p>
        </p:txBody>
      </p:sp>
      <p:pic>
        <p:nvPicPr>
          <p:cNvPr id="3" name="Picture 2">
            <a:extLst>
              <a:ext uri="{FF2B5EF4-FFF2-40B4-BE49-F238E27FC236}">
                <a16:creationId xmlns:a16="http://schemas.microsoft.com/office/drawing/2014/main" id="{CED06D0A-D675-4EEB-908C-8998474A5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4323" y="27777"/>
            <a:ext cx="390525" cy="390525"/>
          </a:xfrm>
          <a:prstGeom prst="rect">
            <a:avLst/>
          </a:prstGeom>
        </p:spPr>
      </p:pic>
      <p:pic>
        <p:nvPicPr>
          <p:cNvPr id="5" name="Picture 4">
            <a:extLst>
              <a:ext uri="{FF2B5EF4-FFF2-40B4-BE49-F238E27FC236}">
                <a16:creationId xmlns:a16="http://schemas.microsoft.com/office/drawing/2014/main" id="{EF1C3FA2-E3FD-4CCF-9D24-A30C28D1B4CF}"/>
              </a:ext>
            </a:extLst>
          </p:cNvPr>
          <p:cNvPicPr>
            <a:picLocks noChangeAspect="1"/>
          </p:cNvPicPr>
          <p:nvPr/>
        </p:nvPicPr>
        <p:blipFill rotWithShape="1">
          <a:blip r:embed="rId3">
            <a:extLst>
              <a:ext uri="{28A0092B-C50C-407E-A947-70E740481C1C}">
                <a14:useLocalDpi xmlns:a14="http://schemas.microsoft.com/office/drawing/2010/main" val="0"/>
              </a:ext>
            </a:extLst>
          </a:blip>
          <a:srcRect l="19297" t="19155" r="57578" b="59734"/>
          <a:stretch/>
        </p:blipFill>
        <p:spPr>
          <a:xfrm>
            <a:off x="990600" y="2010727"/>
            <a:ext cx="2819400" cy="1447800"/>
          </a:xfrm>
          <a:prstGeom prst="rect">
            <a:avLst/>
          </a:prstGeom>
        </p:spPr>
      </p:pic>
      <p:sp>
        <p:nvSpPr>
          <p:cNvPr id="6" name="TextBox 5">
            <a:extLst>
              <a:ext uri="{FF2B5EF4-FFF2-40B4-BE49-F238E27FC236}">
                <a16:creationId xmlns:a16="http://schemas.microsoft.com/office/drawing/2014/main" id="{9442DF7B-C1E7-44F5-9D7D-FC15E281629D}"/>
              </a:ext>
            </a:extLst>
          </p:cNvPr>
          <p:cNvSpPr txBox="1"/>
          <p:nvPr/>
        </p:nvSpPr>
        <p:spPr>
          <a:xfrm>
            <a:off x="4524375" y="1981199"/>
            <a:ext cx="6524625" cy="1477328"/>
          </a:xfrm>
          <a:prstGeom prst="rect">
            <a:avLst/>
          </a:prstGeom>
          <a:noFill/>
        </p:spPr>
        <p:txBody>
          <a:bodyPr wrap="square" rtlCol="0">
            <a:spAutoFit/>
          </a:bodyPr>
          <a:lstStyle/>
          <a:p>
            <a:r>
              <a:rPr lang="en-GB" dirty="0"/>
              <a:t>Tried to change it that it would instead not consider the food object if it is under a certain size, instead of removing it. But this causes a logic error with ‘</a:t>
            </a:r>
            <a:r>
              <a:rPr lang="en-GB" dirty="0" err="1"/>
              <a:t>KnowsFoodLocation</a:t>
            </a:r>
            <a:r>
              <a:rPr lang="en-GB" dirty="0"/>
              <a:t>’. The ants wouldn’t leave the food when there is nothing there. This is because of the ‘</a:t>
            </a:r>
            <a:r>
              <a:rPr lang="en-GB" dirty="0" err="1"/>
              <a:t>SpecificFood</a:t>
            </a:r>
            <a:r>
              <a:rPr lang="en-GB" dirty="0"/>
              <a:t>’ variable.</a:t>
            </a:r>
          </a:p>
        </p:txBody>
      </p:sp>
    </p:spTree>
    <p:extLst>
      <p:ext uri="{BB962C8B-B14F-4D97-AF65-F5344CB8AC3E}">
        <p14:creationId xmlns:p14="http://schemas.microsoft.com/office/powerpoint/2010/main" val="3371669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6488-4E0E-4ED8-A83E-C79C8B3EF030}"/>
              </a:ext>
            </a:extLst>
          </p:cNvPr>
          <p:cNvSpPr>
            <a:spLocks noGrp="1"/>
          </p:cNvSpPr>
          <p:nvPr>
            <p:ph type="title"/>
          </p:nvPr>
        </p:nvSpPr>
        <p:spPr/>
        <p:txBody>
          <a:bodyPr/>
          <a:lstStyle/>
          <a:p>
            <a:r>
              <a:rPr lang="en-GB" dirty="0"/>
              <a:t>Early testing</a:t>
            </a:r>
          </a:p>
        </p:txBody>
      </p:sp>
      <p:sp>
        <p:nvSpPr>
          <p:cNvPr id="3" name="TextBox 2">
            <a:extLst>
              <a:ext uri="{FF2B5EF4-FFF2-40B4-BE49-F238E27FC236}">
                <a16:creationId xmlns:a16="http://schemas.microsoft.com/office/drawing/2014/main" id="{E0EE368E-0B61-4064-9522-2A8928D72E79}"/>
              </a:ext>
            </a:extLst>
          </p:cNvPr>
          <p:cNvSpPr txBox="1"/>
          <p:nvPr/>
        </p:nvSpPr>
        <p:spPr>
          <a:xfrm>
            <a:off x="190500" y="1971675"/>
            <a:ext cx="12187952" cy="215444"/>
          </a:xfrm>
          <a:prstGeom prst="rect">
            <a:avLst/>
          </a:prstGeom>
          <a:noFill/>
        </p:spPr>
        <p:txBody>
          <a:bodyPr wrap="none" rtlCol="0">
            <a:spAutoFit/>
          </a:bodyPr>
          <a:lstStyle/>
          <a:p>
            <a:r>
              <a:rPr lang="en-GB" sz="800" dirty="0" err="1"/>
              <a:t>antList</a:t>
            </a:r>
            <a:r>
              <a:rPr lang="en-GB" sz="800" dirty="0"/>
              <a:t>[i].</a:t>
            </a:r>
            <a:r>
              <a:rPr lang="en-GB" sz="800" dirty="0" err="1"/>
              <a:t>AgentPosition.X</a:t>
            </a:r>
            <a:r>
              <a:rPr lang="en-GB" sz="800" dirty="0"/>
              <a:t> &gt; </a:t>
            </a:r>
            <a:r>
              <a:rPr lang="en-GB" sz="800" dirty="0" err="1"/>
              <a:t>foodObject.X</a:t>
            </a:r>
            <a:r>
              <a:rPr lang="en-GB" sz="800" dirty="0"/>
              <a:t> - </a:t>
            </a:r>
            <a:r>
              <a:rPr lang="en-GB" sz="800" dirty="0" err="1"/>
              <a:t>antList</a:t>
            </a:r>
            <a:r>
              <a:rPr lang="en-GB" sz="800" dirty="0"/>
              <a:t>[i].</a:t>
            </a:r>
            <a:r>
              <a:rPr lang="en-GB" sz="800" dirty="0" err="1"/>
              <a:t>ApproachRadius</a:t>
            </a:r>
            <a:r>
              <a:rPr lang="en-GB" sz="800" dirty="0"/>
              <a:t> &amp;&amp; </a:t>
            </a:r>
            <a:r>
              <a:rPr lang="en-GB" sz="800" dirty="0" err="1"/>
              <a:t>antList</a:t>
            </a:r>
            <a:r>
              <a:rPr lang="en-GB" sz="800" dirty="0"/>
              <a:t>[i].</a:t>
            </a:r>
            <a:r>
              <a:rPr lang="en-GB" sz="800" dirty="0" err="1"/>
              <a:t>AgentPosition.X</a:t>
            </a:r>
            <a:r>
              <a:rPr lang="en-GB" sz="800" dirty="0"/>
              <a:t> &lt; </a:t>
            </a:r>
            <a:r>
              <a:rPr lang="en-GB" sz="800" dirty="0" err="1"/>
              <a:t>foodObject.X</a:t>
            </a:r>
            <a:r>
              <a:rPr lang="en-GB" sz="800" dirty="0"/>
              <a:t> + </a:t>
            </a:r>
            <a:r>
              <a:rPr lang="en-GB" sz="800" dirty="0" err="1"/>
              <a:t>antList</a:t>
            </a:r>
            <a:r>
              <a:rPr lang="en-GB" sz="800" dirty="0"/>
              <a:t>[i].</a:t>
            </a:r>
            <a:r>
              <a:rPr lang="en-GB" sz="800" dirty="0" err="1"/>
              <a:t>ApproachRadius</a:t>
            </a:r>
            <a:r>
              <a:rPr lang="en-GB" sz="800" dirty="0"/>
              <a:t> &amp;&amp; </a:t>
            </a:r>
            <a:r>
              <a:rPr lang="en-GB" sz="800" dirty="0" err="1"/>
              <a:t>antList</a:t>
            </a:r>
            <a:r>
              <a:rPr lang="en-GB" sz="800" dirty="0"/>
              <a:t>[i].</a:t>
            </a:r>
            <a:r>
              <a:rPr lang="en-GB" sz="800" dirty="0" err="1"/>
              <a:t>AgentPosition.Y</a:t>
            </a:r>
            <a:r>
              <a:rPr lang="en-GB" sz="800" dirty="0"/>
              <a:t> &gt; </a:t>
            </a:r>
            <a:r>
              <a:rPr lang="en-GB" sz="800" dirty="0" err="1"/>
              <a:t>foodObject.Y</a:t>
            </a:r>
            <a:r>
              <a:rPr lang="en-GB" sz="800" dirty="0"/>
              <a:t> - </a:t>
            </a:r>
            <a:r>
              <a:rPr lang="en-GB" sz="800" dirty="0" err="1"/>
              <a:t>antList</a:t>
            </a:r>
            <a:r>
              <a:rPr lang="en-GB" sz="800" dirty="0"/>
              <a:t>[i].</a:t>
            </a:r>
            <a:r>
              <a:rPr lang="en-GB" sz="800" dirty="0" err="1"/>
              <a:t>ApproachRadius</a:t>
            </a:r>
            <a:r>
              <a:rPr lang="en-GB" sz="800" dirty="0"/>
              <a:t> &amp;&amp; </a:t>
            </a:r>
            <a:r>
              <a:rPr lang="en-GB" sz="800" dirty="0" err="1"/>
              <a:t>antList</a:t>
            </a:r>
            <a:r>
              <a:rPr lang="en-GB" sz="800" dirty="0"/>
              <a:t>[i].</a:t>
            </a:r>
            <a:r>
              <a:rPr lang="en-GB" sz="800" dirty="0" err="1"/>
              <a:t>AgentPosition.Y</a:t>
            </a:r>
            <a:r>
              <a:rPr lang="en-GB" sz="800" dirty="0"/>
              <a:t> &lt; </a:t>
            </a:r>
            <a:r>
              <a:rPr lang="en-GB" sz="800" dirty="0" err="1"/>
              <a:t>foodObject.Y</a:t>
            </a:r>
            <a:r>
              <a:rPr lang="en-GB" sz="800" dirty="0"/>
              <a:t> + </a:t>
            </a:r>
            <a:r>
              <a:rPr lang="en-GB" sz="800" dirty="0" err="1"/>
              <a:t>antList</a:t>
            </a:r>
            <a:r>
              <a:rPr lang="en-GB" sz="800" dirty="0"/>
              <a:t>[i].</a:t>
            </a:r>
            <a:r>
              <a:rPr lang="en-GB" sz="800" dirty="0" err="1"/>
              <a:t>ApproachRadius</a:t>
            </a:r>
            <a:endParaRPr lang="en-GB" sz="800" dirty="0"/>
          </a:p>
        </p:txBody>
      </p:sp>
      <p:sp>
        <p:nvSpPr>
          <p:cNvPr id="4" name="TextBox 3">
            <a:extLst>
              <a:ext uri="{FF2B5EF4-FFF2-40B4-BE49-F238E27FC236}">
                <a16:creationId xmlns:a16="http://schemas.microsoft.com/office/drawing/2014/main" id="{66849319-5259-4A99-973F-403D41693C88}"/>
              </a:ext>
            </a:extLst>
          </p:cNvPr>
          <p:cNvSpPr txBox="1"/>
          <p:nvPr/>
        </p:nvSpPr>
        <p:spPr>
          <a:xfrm>
            <a:off x="1371600" y="3428999"/>
            <a:ext cx="6753225" cy="2308324"/>
          </a:xfrm>
          <a:prstGeom prst="rect">
            <a:avLst/>
          </a:prstGeom>
          <a:noFill/>
        </p:spPr>
        <p:txBody>
          <a:bodyPr wrap="square" rtlCol="0">
            <a:spAutoFit/>
          </a:bodyPr>
          <a:lstStyle/>
          <a:p>
            <a:r>
              <a:rPr lang="en-GB" dirty="0"/>
              <a:t>This was some code that I used to see if the ants were within a specific distance from the food. It was the condition in the IF statement. I changed it to the ‘Distance’ upon realising that this may provoke some future errors when altering the code. It was also annoyingly long.</a:t>
            </a:r>
          </a:p>
          <a:p>
            <a:endParaRPr lang="en-GB" dirty="0"/>
          </a:p>
          <a:p>
            <a:r>
              <a:rPr lang="en-GB" dirty="0"/>
              <a:t>Had to do this for when the ants asked for directions. But instead did it with a nested if statements. One was for horizontal distance, and the other was for vertical distance.</a:t>
            </a:r>
          </a:p>
        </p:txBody>
      </p:sp>
    </p:spTree>
    <p:extLst>
      <p:ext uri="{BB962C8B-B14F-4D97-AF65-F5344CB8AC3E}">
        <p14:creationId xmlns:p14="http://schemas.microsoft.com/office/powerpoint/2010/main" val="50920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724D-753D-4FE6-85F0-986B6269AE17}"/>
              </a:ext>
            </a:extLst>
          </p:cNvPr>
          <p:cNvSpPr>
            <a:spLocks noGrp="1"/>
          </p:cNvSpPr>
          <p:nvPr>
            <p:ph type="title"/>
          </p:nvPr>
        </p:nvSpPr>
        <p:spPr>
          <a:xfrm>
            <a:off x="838200" y="0"/>
            <a:ext cx="10515600" cy="1165225"/>
          </a:xfrm>
        </p:spPr>
        <p:txBody>
          <a:bodyPr/>
          <a:lstStyle/>
          <a:p>
            <a:r>
              <a:rPr lang="en-GB" dirty="0"/>
              <a:t>What I’ve done</a:t>
            </a:r>
          </a:p>
        </p:txBody>
      </p:sp>
      <p:sp>
        <p:nvSpPr>
          <p:cNvPr id="3" name="Content Placeholder 2">
            <a:extLst>
              <a:ext uri="{FF2B5EF4-FFF2-40B4-BE49-F238E27FC236}">
                <a16:creationId xmlns:a16="http://schemas.microsoft.com/office/drawing/2014/main" id="{0CB48260-CC6B-4A34-ACA0-B34133898A60}"/>
              </a:ext>
            </a:extLst>
          </p:cNvPr>
          <p:cNvSpPr>
            <a:spLocks noGrp="1"/>
          </p:cNvSpPr>
          <p:nvPr>
            <p:ph idx="1"/>
          </p:nvPr>
        </p:nvSpPr>
        <p:spPr>
          <a:xfrm>
            <a:off x="838200" y="1382233"/>
            <a:ext cx="4924425" cy="5110642"/>
          </a:xfrm>
        </p:spPr>
        <p:txBody>
          <a:bodyPr>
            <a:normAutofit fontScale="25000" lnSpcReduction="20000"/>
          </a:bodyPr>
          <a:lstStyle/>
          <a:p>
            <a:pPr marL="514350" indent="-514350">
              <a:buFont typeface="+mj-lt"/>
              <a:buAutoNum type="arabicPeriod"/>
            </a:pPr>
            <a:r>
              <a:rPr lang="en-GB" dirty="0"/>
              <a:t>Tested the code, adding in a new agent named “agent3”.</a:t>
            </a:r>
          </a:p>
          <a:p>
            <a:pPr marL="514350" indent="-514350">
              <a:buFont typeface="+mj-lt"/>
              <a:buAutoNum type="arabicPeriod"/>
            </a:pPr>
            <a:r>
              <a:rPr lang="en-GB" dirty="0"/>
              <a:t>Changed the ‘</a:t>
            </a:r>
            <a:r>
              <a:rPr lang="en-GB" dirty="0" err="1"/>
              <a:t>solidBrush</a:t>
            </a:r>
            <a:r>
              <a:rPr lang="en-GB" dirty="0"/>
              <a:t>; to ‘</a:t>
            </a:r>
            <a:r>
              <a:rPr lang="en-GB" dirty="0" err="1"/>
              <a:t>Color.Black</a:t>
            </a:r>
            <a:r>
              <a:rPr lang="en-GB" dirty="0"/>
              <a:t>’ to better simulate ants.</a:t>
            </a:r>
          </a:p>
          <a:p>
            <a:pPr marL="514350" indent="-514350">
              <a:buFont typeface="+mj-lt"/>
              <a:buAutoNum type="arabicPeriod"/>
            </a:pPr>
            <a:r>
              <a:rPr lang="en-GB" dirty="0"/>
              <a:t>Created an ‘</a:t>
            </a:r>
            <a:r>
              <a:rPr lang="en-GB" dirty="0" err="1"/>
              <a:t>antList</a:t>
            </a:r>
            <a:r>
              <a:rPr lang="en-GB" dirty="0"/>
              <a:t>’ to generate multiple ants.</a:t>
            </a:r>
          </a:p>
          <a:p>
            <a:pPr marL="514350" indent="-514350">
              <a:buFont typeface="+mj-lt"/>
              <a:buAutoNum type="arabicPeriod"/>
            </a:pPr>
            <a:r>
              <a:rPr lang="en-GB" dirty="0"/>
              <a:t>Created a Random for both X and Y position so the ants don’t all start in the same position. Changed it so they are scattered.</a:t>
            </a:r>
          </a:p>
          <a:p>
            <a:pPr marL="514350" indent="-514350">
              <a:buFont typeface="+mj-lt"/>
              <a:buAutoNum type="arabicPeriod"/>
            </a:pPr>
            <a:r>
              <a:rPr lang="en-GB" dirty="0"/>
              <a:t>Decreased the size of the agents.</a:t>
            </a:r>
          </a:p>
          <a:p>
            <a:pPr marL="514350" indent="-514350">
              <a:buFont typeface="+mj-lt"/>
              <a:buAutoNum type="arabicPeriod"/>
            </a:pPr>
            <a:r>
              <a:rPr lang="en-GB" dirty="0"/>
              <a:t>Changed the code, so if they are within some distance of ‘</a:t>
            </a:r>
            <a:r>
              <a:rPr lang="en-GB" dirty="0" err="1"/>
              <a:t>someObject</a:t>
            </a:r>
            <a:r>
              <a:rPr lang="en-GB" dirty="0"/>
              <a:t>’, they will approach the food ‘</a:t>
            </a:r>
            <a:r>
              <a:rPr lang="en-GB" dirty="0" err="1"/>
              <a:t>someObject</a:t>
            </a:r>
            <a:r>
              <a:rPr lang="en-GB" dirty="0"/>
              <a:t>’.</a:t>
            </a:r>
          </a:p>
          <a:p>
            <a:pPr marL="514350" indent="-514350">
              <a:buFont typeface="+mj-lt"/>
              <a:buAutoNum type="arabicPeriod"/>
            </a:pPr>
            <a:r>
              <a:rPr lang="en-GB" dirty="0"/>
              <a:t>If they get to ‘</a:t>
            </a:r>
            <a:r>
              <a:rPr lang="en-GB" dirty="0" err="1"/>
              <a:t>someObject</a:t>
            </a:r>
            <a:r>
              <a:rPr lang="en-GB" dirty="0"/>
              <a:t>’, they change colour to red.</a:t>
            </a:r>
          </a:p>
          <a:p>
            <a:pPr marL="514350" indent="-514350">
              <a:buFont typeface="+mj-lt"/>
              <a:buAutoNum type="arabicPeriod"/>
            </a:pPr>
            <a:r>
              <a:rPr lang="en-GB" dirty="0"/>
              <a:t>Using pen and paper, created Booleans for each situation.</a:t>
            </a:r>
          </a:p>
          <a:p>
            <a:pPr marL="514350" indent="-514350">
              <a:buFont typeface="+mj-lt"/>
              <a:buAutoNum type="arabicPeriod"/>
            </a:pPr>
            <a:r>
              <a:rPr lang="en-GB" dirty="0"/>
              <a:t>Using pen and paper, created scenarios for IF statements in certain situations.</a:t>
            </a:r>
          </a:p>
          <a:p>
            <a:pPr marL="514350" indent="-514350">
              <a:buFont typeface="+mj-lt"/>
              <a:buAutoNum type="arabicPeriod"/>
            </a:pPr>
            <a:r>
              <a:rPr lang="en-GB" dirty="0"/>
              <a:t>Changed the colour of the ants depending on each situation. Red = has food. Blue = knows nest location. Black = neither.</a:t>
            </a:r>
          </a:p>
          <a:p>
            <a:pPr marL="514350" indent="-514350">
              <a:buFont typeface="+mj-lt"/>
              <a:buAutoNum type="arabicPeriod"/>
            </a:pPr>
            <a:r>
              <a:rPr lang="en-GB" dirty="0"/>
              <a:t>Changed the IF statement structure to fix the logic errors that were occurring, and it fixed the problem.</a:t>
            </a:r>
          </a:p>
          <a:p>
            <a:pPr marL="514350" indent="-514350">
              <a:buFont typeface="+mj-lt"/>
              <a:buAutoNum type="arabicPeriod"/>
            </a:pPr>
            <a:r>
              <a:rPr lang="en-GB" dirty="0"/>
              <a:t>Added methods to pick up food, and put down food.</a:t>
            </a:r>
          </a:p>
          <a:p>
            <a:pPr marL="514350" indent="-514350">
              <a:buFont typeface="+mj-lt"/>
              <a:buAutoNum type="arabicPeriod"/>
            </a:pPr>
            <a:r>
              <a:rPr lang="en-GB" dirty="0"/>
              <a:t>Removed ‘Wander();’ so the ants would go directly between the food and nest.</a:t>
            </a:r>
          </a:p>
          <a:p>
            <a:pPr marL="514350" indent="-514350">
              <a:buFont typeface="+mj-lt"/>
              <a:buAutoNum type="arabicPeriod"/>
            </a:pPr>
            <a:r>
              <a:rPr lang="en-GB" dirty="0"/>
              <a:t>Changed ‘</a:t>
            </a:r>
            <a:r>
              <a:rPr lang="en-GB" dirty="0" err="1"/>
              <a:t>someObject</a:t>
            </a:r>
            <a:r>
              <a:rPr lang="en-GB" dirty="0"/>
              <a:t>’ to ‘</a:t>
            </a:r>
            <a:r>
              <a:rPr lang="en-GB" dirty="0" err="1"/>
              <a:t>foodObject</a:t>
            </a:r>
            <a:r>
              <a:rPr lang="en-GB" dirty="0"/>
              <a:t>’ to make it more relevant to the program.</a:t>
            </a:r>
          </a:p>
          <a:p>
            <a:pPr marL="514350" indent="-514350">
              <a:buFont typeface="+mj-lt"/>
              <a:buAutoNum type="arabicPeriod"/>
            </a:pPr>
            <a:r>
              <a:rPr lang="en-GB" dirty="0"/>
              <a:t>Changed some code that was used in early testing. So if the ants pick up food, they do not immediately know where the nest location is.</a:t>
            </a:r>
          </a:p>
          <a:p>
            <a:pPr marL="514350" indent="-514350">
              <a:buFont typeface="+mj-lt"/>
              <a:buAutoNum type="arabicPeriod"/>
            </a:pPr>
            <a:r>
              <a:rPr lang="en-GB" dirty="0"/>
              <a:t>Created a nested loop that will check whether each ant is in close proximity of each other. Containing multiple IF statements.</a:t>
            </a:r>
          </a:p>
          <a:p>
            <a:pPr marL="514350" indent="-514350">
              <a:buFont typeface="+mj-lt"/>
              <a:buAutoNum type="arabicPeriod"/>
            </a:pPr>
            <a:r>
              <a:rPr lang="en-GB" dirty="0"/>
              <a:t>Created a method that will transfer information between ants.</a:t>
            </a:r>
          </a:p>
          <a:p>
            <a:pPr marL="514350" indent="-514350">
              <a:buFont typeface="+mj-lt"/>
              <a:buAutoNum type="arabicPeriod"/>
            </a:pPr>
            <a:r>
              <a:rPr lang="en-GB" dirty="0"/>
              <a:t>Called the method in the nested loop.</a:t>
            </a:r>
          </a:p>
          <a:p>
            <a:pPr marL="514350" indent="-514350">
              <a:buFont typeface="+mj-lt"/>
              <a:buAutoNum type="arabicPeriod"/>
            </a:pPr>
            <a:r>
              <a:rPr lang="en-GB" dirty="0"/>
              <a:t>Changed the nest and food graphics to ellipses, as opposed to rectangles.</a:t>
            </a:r>
          </a:p>
          <a:p>
            <a:pPr marL="514350" indent="-514350">
              <a:buFont typeface="+mj-lt"/>
              <a:buAutoNum type="arabicPeriod"/>
            </a:pPr>
            <a:r>
              <a:rPr lang="en-GB" dirty="0"/>
              <a:t>Created a Food class</a:t>
            </a:r>
          </a:p>
          <a:p>
            <a:pPr marL="514350" indent="-514350">
              <a:buFont typeface="+mj-lt"/>
              <a:buAutoNum type="arabicPeriod"/>
            </a:pPr>
            <a:r>
              <a:rPr lang="en-GB" dirty="0"/>
              <a:t>Created a constructor for the food class, containing SOFT152Vector for the mouse position.</a:t>
            </a:r>
          </a:p>
          <a:p>
            <a:pPr marL="514350" indent="-514350">
              <a:buFont typeface="+mj-lt"/>
              <a:buAutoNum type="arabicPeriod"/>
            </a:pPr>
            <a:r>
              <a:rPr lang="en-GB" dirty="0"/>
              <a:t>Changes the code so if the user clicks, it adds a new item to a list.</a:t>
            </a:r>
          </a:p>
          <a:p>
            <a:pPr marL="514350" indent="-514350">
              <a:buFont typeface="+mj-lt"/>
              <a:buAutoNum type="arabicPeriod"/>
            </a:pPr>
            <a:r>
              <a:rPr lang="en-GB" dirty="0"/>
              <a:t>Drafted on paper, plans for behaviours with food list.</a:t>
            </a:r>
          </a:p>
          <a:p>
            <a:pPr marL="514350" indent="-514350">
              <a:buFont typeface="+mj-lt"/>
              <a:buAutoNum type="arabicPeriod"/>
            </a:pPr>
            <a:endParaRPr lang="en-GB" dirty="0"/>
          </a:p>
          <a:p>
            <a:pPr marL="514350" indent="-514350">
              <a:buFont typeface="+mj-lt"/>
              <a:buAutoNum type="arabicPeriod"/>
            </a:pPr>
            <a:endParaRPr lang="en-GB" dirty="0"/>
          </a:p>
        </p:txBody>
      </p:sp>
      <p:sp>
        <p:nvSpPr>
          <p:cNvPr id="4" name="Content Placeholder 2">
            <a:extLst>
              <a:ext uri="{FF2B5EF4-FFF2-40B4-BE49-F238E27FC236}">
                <a16:creationId xmlns:a16="http://schemas.microsoft.com/office/drawing/2014/main" id="{94DAE5CF-4C69-4B17-AEDD-5A7E2A87A45E}"/>
              </a:ext>
            </a:extLst>
          </p:cNvPr>
          <p:cNvSpPr txBox="1">
            <a:spLocks/>
          </p:cNvSpPr>
          <p:nvPr/>
        </p:nvSpPr>
        <p:spPr>
          <a:xfrm>
            <a:off x="5838825" y="1379058"/>
            <a:ext cx="4924425" cy="5110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24"/>
            </a:pPr>
            <a:r>
              <a:rPr lang="en-GB" sz="700" dirty="0"/>
              <a:t>Created a nested loop in ‘</a:t>
            </a:r>
            <a:r>
              <a:rPr lang="en-GB" sz="700" dirty="0" err="1"/>
              <a:t>DrawAgentsDoubleBuffering</a:t>
            </a:r>
            <a:r>
              <a:rPr lang="en-GB" sz="700" dirty="0"/>
              <a:t>’ method, so the program will draw all food that user puts down.</a:t>
            </a:r>
          </a:p>
          <a:p>
            <a:pPr marL="514350" indent="-514350">
              <a:buFont typeface="+mj-lt"/>
              <a:buAutoNum type="arabicPeriod" startAt="24"/>
            </a:pPr>
            <a:r>
              <a:rPr lang="en-GB" sz="700" dirty="0"/>
              <a:t>Adjusted behaviours, depending on the situation, to work with a food list, as opposed to one vector (Scenario 2)</a:t>
            </a:r>
          </a:p>
          <a:p>
            <a:pPr marL="514350" indent="-514350">
              <a:buFont typeface="+mj-lt"/>
              <a:buAutoNum type="arabicPeriod" startAt="24"/>
            </a:pPr>
            <a:r>
              <a:rPr lang="en-GB" sz="700" dirty="0"/>
              <a:t>Created  ‘</a:t>
            </a:r>
            <a:r>
              <a:rPr lang="en-GB" sz="700" dirty="0" err="1"/>
              <a:t>SpecificFood</a:t>
            </a:r>
            <a:r>
              <a:rPr lang="en-GB" sz="700" dirty="0"/>
              <a:t>’ variable so the ants goes to a specific food.</a:t>
            </a:r>
          </a:p>
          <a:p>
            <a:pPr marL="514350" indent="-514350">
              <a:buFont typeface="+mj-lt"/>
              <a:buAutoNum type="arabicPeriod" startAt="24"/>
            </a:pPr>
            <a:r>
              <a:rPr lang="en-GB" sz="700" dirty="0"/>
              <a:t>Implemented ‘</a:t>
            </a:r>
            <a:r>
              <a:rPr lang="en-GB" sz="700" dirty="0" err="1"/>
              <a:t>SpecificFood</a:t>
            </a:r>
            <a:r>
              <a:rPr lang="en-GB" sz="700" dirty="0"/>
              <a:t>’ into </a:t>
            </a:r>
            <a:r>
              <a:rPr lang="en-GB" sz="700" dirty="0" err="1"/>
              <a:t>scenarious</a:t>
            </a:r>
            <a:r>
              <a:rPr lang="en-GB" sz="700" dirty="0"/>
              <a:t>, so ants will approach one food vector.</a:t>
            </a:r>
          </a:p>
          <a:p>
            <a:pPr marL="514350" indent="-514350">
              <a:buFont typeface="+mj-lt"/>
              <a:buAutoNum type="arabicPeriod" startAt="24"/>
            </a:pPr>
            <a:r>
              <a:rPr lang="en-GB" sz="700" dirty="0"/>
              <a:t>Created Nest class.</a:t>
            </a:r>
          </a:p>
          <a:p>
            <a:pPr marL="514350" indent="-514350">
              <a:buFont typeface="+mj-lt"/>
              <a:buAutoNum type="arabicPeriod" startAt="24"/>
            </a:pPr>
            <a:r>
              <a:rPr lang="en-GB" sz="700" dirty="0"/>
              <a:t>Created Nest List.</a:t>
            </a:r>
          </a:p>
          <a:p>
            <a:pPr marL="514350" indent="-514350">
              <a:buFont typeface="+mj-lt"/>
              <a:buAutoNum type="arabicPeriod" startAt="24"/>
            </a:pPr>
            <a:r>
              <a:rPr lang="en-GB" sz="700" dirty="0"/>
              <a:t>Made it that when user clicks, new item for nest is added to ‘</a:t>
            </a:r>
            <a:r>
              <a:rPr lang="en-GB" sz="700" dirty="0" err="1"/>
              <a:t>nestList</a:t>
            </a:r>
            <a:r>
              <a:rPr lang="en-GB" sz="700" dirty="0"/>
              <a:t>’.</a:t>
            </a:r>
          </a:p>
          <a:p>
            <a:pPr marL="514350" indent="-514350">
              <a:buFont typeface="+mj-lt"/>
              <a:buAutoNum type="arabicPeriod" startAt="24"/>
            </a:pPr>
            <a:r>
              <a:rPr lang="en-GB" sz="700" dirty="0"/>
              <a:t>Remove the ‘</a:t>
            </a:r>
            <a:r>
              <a:rPr lang="en-GB" sz="700" dirty="0" err="1"/>
              <a:t>IsCloseToAnt</a:t>
            </a:r>
            <a:r>
              <a:rPr lang="en-GB" sz="700" dirty="0"/>
              <a:t>’ property, as I did not end up needing it.</a:t>
            </a:r>
          </a:p>
          <a:p>
            <a:pPr marL="514350" indent="-514350">
              <a:buFont typeface="+mj-lt"/>
              <a:buAutoNum type="arabicPeriod" startAt="24"/>
            </a:pPr>
            <a:r>
              <a:rPr lang="en-GB" sz="700" dirty="0"/>
              <a:t>Added ‘</a:t>
            </a:r>
            <a:r>
              <a:rPr lang="en-GB" sz="700" dirty="0" err="1"/>
              <a:t>SpecificNest</a:t>
            </a:r>
            <a:r>
              <a:rPr lang="en-GB" sz="700" dirty="0"/>
              <a:t>’ for when I will need it.</a:t>
            </a:r>
          </a:p>
          <a:p>
            <a:pPr marL="514350" indent="-514350">
              <a:buFont typeface="+mj-lt"/>
              <a:buAutoNum type="arabicPeriod" startAt="24"/>
            </a:pPr>
            <a:r>
              <a:rPr lang="en-GB" sz="700" dirty="0"/>
              <a:t>Made a new loop in ‘</a:t>
            </a:r>
            <a:r>
              <a:rPr lang="en-GB" sz="700" dirty="0" err="1"/>
              <a:t>DrawAgentsDoubleBuffering</a:t>
            </a:r>
            <a:r>
              <a:rPr lang="en-GB" sz="700" dirty="0"/>
              <a:t>’ that would draw all nest objects within the list.</a:t>
            </a:r>
          </a:p>
          <a:p>
            <a:pPr marL="514350" indent="-514350">
              <a:buFont typeface="+mj-lt"/>
              <a:buAutoNum type="arabicPeriod" startAt="24"/>
            </a:pPr>
            <a:r>
              <a:rPr lang="en-GB" sz="700" dirty="0"/>
              <a:t>Adjusted behaviours, depending on the situation, to work with nest list, as opposed to one vector (Scenario 3).</a:t>
            </a:r>
          </a:p>
          <a:p>
            <a:pPr marL="514350" indent="-514350">
              <a:buFont typeface="+mj-lt"/>
              <a:buAutoNum type="arabicPeriod" startAt="24"/>
            </a:pPr>
            <a:r>
              <a:rPr lang="en-GB" sz="700" dirty="0"/>
              <a:t>Created new variable ‘</a:t>
            </a:r>
            <a:r>
              <a:rPr lang="en-GB" sz="700" dirty="0" err="1"/>
              <a:t>closeProximityTo</a:t>
            </a:r>
            <a:r>
              <a:rPr lang="en-GB" sz="700" dirty="0"/>
              <a:t>’ to be used for the IF statements for when an ant is close to food, or nest. Better than using integers, as will be easier to change in the future when the ants become smaller.</a:t>
            </a:r>
          </a:p>
          <a:p>
            <a:pPr marL="514350" indent="-514350">
              <a:buFont typeface="+mj-lt"/>
              <a:buAutoNum type="arabicPeriod" startAt="24"/>
            </a:pPr>
            <a:r>
              <a:rPr lang="en-GB" sz="700" dirty="0"/>
              <a:t>Adjusted when the ants communicate. There was a logic error in which the if </a:t>
            </a:r>
            <a:r>
              <a:rPr lang="en-GB" sz="700" dirty="0" err="1"/>
              <a:t>stateents</a:t>
            </a:r>
            <a:r>
              <a:rPr lang="en-GB" sz="700" dirty="0"/>
              <a:t> would only consider the X position when using the method ‘</a:t>
            </a:r>
            <a:r>
              <a:rPr lang="en-GB" sz="700" dirty="0" err="1"/>
              <a:t>AskForDirections</a:t>
            </a:r>
            <a:r>
              <a:rPr lang="en-GB" sz="700" dirty="0"/>
              <a:t>()’.</a:t>
            </a:r>
          </a:p>
          <a:p>
            <a:pPr marL="514350" indent="-514350">
              <a:buFont typeface="+mj-lt"/>
              <a:buAutoNum type="arabicPeriod" startAt="24"/>
            </a:pPr>
            <a:r>
              <a:rPr lang="en-GB" sz="700" dirty="0"/>
              <a:t>Created ‘</a:t>
            </a:r>
            <a:r>
              <a:rPr lang="en-GB" sz="700" dirty="0" err="1"/>
              <a:t>RobberAnt</a:t>
            </a:r>
            <a:r>
              <a:rPr lang="en-GB" sz="700" dirty="0"/>
              <a:t>’ class.</a:t>
            </a:r>
          </a:p>
          <a:p>
            <a:pPr marL="514350" indent="-514350">
              <a:buFont typeface="+mj-lt"/>
              <a:buAutoNum type="arabicPeriod" startAt="24"/>
            </a:pPr>
            <a:r>
              <a:rPr lang="en-GB" sz="700" dirty="0"/>
              <a:t>Created ‘</a:t>
            </a:r>
            <a:r>
              <a:rPr lang="en-GB" sz="700" dirty="0" err="1"/>
              <a:t>RobberNest</a:t>
            </a:r>
            <a:r>
              <a:rPr lang="en-GB" sz="700" dirty="0"/>
              <a:t>’ class.</a:t>
            </a:r>
          </a:p>
          <a:p>
            <a:pPr marL="514350" indent="-514350">
              <a:buFont typeface="+mj-lt"/>
              <a:buAutoNum type="arabicPeriod" startAt="24"/>
            </a:pPr>
            <a:r>
              <a:rPr lang="en-GB" sz="700" dirty="0"/>
              <a:t>Put code in ‘</a:t>
            </a:r>
            <a:r>
              <a:rPr lang="en-GB" sz="700" dirty="0" err="1"/>
              <a:t>RobberNest</a:t>
            </a:r>
            <a:r>
              <a:rPr lang="en-GB" sz="700" dirty="0"/>
              <a:t>’ to be the same as ‘Nest’.</a:t>
            </a:r>
          </a:p>
          <a:p>
            <a:pPr marL="514350" indent="-514350">
              <a:buFont typeface="+mj-lt"/>
              <a:buAutoNum type="arabicPeriod" startAt="24"/>
            </a:pPr>
            <a:r>
              <a:rPr lang="en-GB" sz="700" dirty="0"/>
              <a:t>Created an if statement in ‘</a:t>
            </a:r>
            <a:r>
              <a:rPr lang="en-GB" sz="700" dirty="0" err="1"/>
              <a:t>PickUpFood</a:t>
            </a:r>
            <a:r>
              <a:rPr lang="en-GB" sz="700" dirty="0"/>
              <a:t>’ so if the item is larger than 0.3, the ants would pick up the food. If not however, the item will be deleted from the list.</a:t>
            </a:r>
          </a:p>
          <a:p>
            <a:pPr marL="514350" indent="-514350">
              <a:buFont typeface="+mj-lt"/>
              <a:buAutoNum type="arabicPeriod" startAt="24"/>
            </a:pPr>
            <a:r>
              <a:rPr lang="en-GB" sz="700" dirty="0"/>
              <a:t>Created new if statement in ‘</a:t>
            </a:r>
            <a:r>
              <a:rPr lang="en-GB" sz="700" dirty="0" err="1"/>
              <a:t>foodList</a:t>
            </a:r>
            <a:r>
              <a:rPr lang="en-GB" sz="700" dirty="0"/>
              <a:t>’ loop to check if the value is null. If it is not, then the program will read it.</a:t>
            </a:r>
          </a:p>
          <a:p>
            <a:pPr marL="514350" indent="-514350">
              <a:buFont typeface="+mj-lt"/>
              <a:buAutoNum type="arabicPeriod" startAt="24"/>
            </a:pPr>
            <a:r>
              <a:rPr lang="en-GB" sz="700" dirty="0"/>
              <a:t>Commented out some code that removes item from ‘</a:t>
            </a:r>
            <a:r>
              <a:rPr lang="en-GB" sz="700" dirty="0" err="1"/>
              <a:t>foodList</a:t>
            </a:r>
            <a:r>
              <a:rPr lang="en-GB" sz="700" dirty="0"/>
              <a:t>’, and instead tried to make it so the ants would not consider food that is smaller than a specific size.</a:t>
            </a:r>
          </a:p>
          <a:p>
            <a:pPr marL="514350" indent="-514350">
              <a:buFont typeface="+mj-lt"/>
              <a:buAutoNum type="arabicPeriod" startAt="24"/>
            </a:pPr>
            <a:r>
              <a:rPr lang="en-GB" sz="700" dirty="0"/>
              <a:t>Added back the ‘</a:t>
            </a:r>
            <a:r>
              <a:rPr lang="en-GB" sz="700" dirty="0" err="1"/>
              <a:t>RemoveAt</a:t>
            </a:r>
            <a:r>
              <a:rPr lang="en-GB" sz="700" dirty="0"/>
              <a:t>’, but the </a:t>
            </a:r>
            <a:r>
              <a:rPr lang="en-GB" sz="700" dirty="0" err="1"/>
              <a:t>NullReferenceException</a:t>
            </a:r>
            <a:r>
              <a:rPr lang="en-GB" sz="700" dirty="0"/>
              <a:t> still occurs.</a:t>
            </a:r>
          </a:p>
        </p:txBody>
      </p:sp>
    </p:spTree>
    <p:extLst>
      <p:ext uri="{BB962C8B-B14F-4D97-AF65-F5344CB8AC3E}">
        <p14:creationId xmlns:p14="http://schemas.microsoft.com/office/powerpoint/2010/main" val="3655479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467FC-34AF-42D5-BEA9-2C81AE5F69C6}"/>
              </a:ext>
            </a:extLst>
          </p:cNvPr>
          <p:cNvSpPr>
            <a:spLocks noGrp="1"/>
          </p:cNvSpPr>
          <p:nvPr>
            <p:ph type="title"/>
          </p:nvPr>
        </p:nvSpPr>
        <p:spPr/>
        <p:txBody>
          <a:bodyPr/>
          <a:lstStyle/>
          <a:p>
            <a:r>
              <a:rPr lang="en-GB" dirty="0"/>
              <a:t>Framerate</a:t>
            </a:r>
          </a:p>
        </p:txBody>
      </p:sp>
      <p:sp>
        <p:nvSpPr>
          <p:cNvPr id="3" name="TextBox 2">
            <a:extLst>
              <a:ext uri="{FF2B5EF4-FFF2-40B4-BE49-F238E27FC236}">
                <a16:creationId xmlns:a16="http://schemas.microsoft.com/office/drawing/2014/main" id="{7B7AC5A0-C3C9-4BAD-AEFC-3CCF12F69F18}"/>
              </a:ext>
            </a:extLst>
          </p:cNvPr>
          <p:cNvSpPr txBox="1"/>
          <p:nvPr/>
        </p:nvSpPr>
        <p:spPr>
          <a:xfrm>
            <a:off x="838200" y="2159357"/>
            <a:ext cx="7448550" cy="1200329"/>
          </a:xfrm>
          <a:prstGeom prst="rect">
            <a:avLst/>
          </a:prstGeom>
          <a:noFill/>
        </p:spPr>
        <p:txBody>
          <a:bodyPr wrap="square" rtlCol="0">
            <a:spAutoFit/>
          </a:bodyPr>
          <a:lstStyle/>
          <a:p>
            <a:r>
              <a:rPr lang="en-GB" dirty="0"/>
              <a:t>As I was creating the program on my personal laptop, this meant that I had some debugging issues when running the program AND having the ant List with a high number. This is because the program contains multiple loops, including a nested loop.</a:t>
            </a:r>
          </a:p>
        </p:txBody>
      </p:sp>
    </p:spTree>
    <p:extLst>
      <p:ext uri="{BB962C8B-B14F-4D97-AF65-F5344CB8AC3E}">
        <p14:creationId xmlns:p14="http://schemas.microsoft.com/office/powerpoint/2010/main" val="299957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179D-395A-4F65-984C-D2690219A55B}"/>
              </a:ext>
            </a:extLst>
          </p:cNvPr>
          <p:cNvSpPr>
            <a:spLocks noGrp="1"/>
          </p:cNvSpPr>
          <p:nvPr>
            <p:ph type="title"/>
          </p:nvPr>
        </p:nvSpPr>
        <p:spPr/>
        <p:txBody>
          <a:bodyPr/>
          <a:lstStyle/>
          <a:p>
            <a:r>
              <a:rPr lang="en-GB" dirty="0"/>
              <a:t>Old code (scenarios)</a:t>
            </a:r>
          </a:p>
        </p:txBody>
      </p:sp>
      <p:sp>
        <p:nvSpPr>
          <p:cNvPr id="3" name="Content Placeholder 2">
            <a:extLst>
              <a:ext uri="{FF2B5EF4-FFF2-40B4-BE49-F238E27FC236}">
                <a16:creationId xmlns:a16="http://schemas.microsoft.com/office/drawing/2014/main" id="{7902C731-BB9F-4CC7-A33C-7C68E524A93D}"/>
              </a:ext>
            </a:extLst>
          </p:cNvPr>
          <p:cNvSpPr>
            <a:spLocks noGrp="1"/>
          </p:cNvSpPr>
          <p:nvPr>
            <p:ph idx="1"/>
          </p:nvPr>
        </p:nvSpPr>
        <p:spPr/>
        <p:txBody>
          <a:bodyPr>
            <a:normAutofit fontScale="25000" lnSpcReduction="20000"/>
          </a:bodyPr>
          <a:lstStyle/>
          <a:p>
            <a:r>
              <a:rPr lang="en-GB" dirty="0"/>
              <a:t>// Scenarios for each case</a:t>
            </a:r>
          </a:p>
          <a:p>
            <a:r>
              <a:rPr lang="en-GB" dirty="0"/>
              <a:t>                if (</a:t>
            </a:r>
            <a:r>
              <a:rPr lang="en-GB" dirty="0" err="1"/>
              <a:t>antList</a:t>
            </a:r>
            <a:r>
              <a:rPr lang="en-GB" dirty="0"/>
              <a:t>[i].KnowsFoodLocation == false &amp;&amp; </a:t>
            </a:r>
            <a:r>
              <a:rPr lang="en-GB" dirty="0" err="1"/>
              <a:t>antList</a:t>
            </a:r>
            <a:r>
              <a:rPr lang="en-GB" dirty="0"/>
              <a:t>[i].HasFood == false) // Knows nothing</a:t>
            </a:r>
          </a:p>
          <a:p>
            <a:r>
              <a:rPr lang="en-GB" dirty="0"/>
              <a:t>                {</a:t>
            </a:r>
          </a:p>
          <a:p>
            <a:r>
              <a:rPr lang="en-GB" dirty="0"/>
              <a:t>                    </a:t>
            </a:r>
            <a:r>
              <a:rPr lang="en-GB" dirty="0" err="1"/>
              <a:t>antList</a:t>
            </a:r>
            <a:r>
              <a:rPr lang="en-GB" dirty="0"/>
              <a:t>[i].Wander();</a:t>
            </a:r>
          </a:p>
          <a:p>
            <a:r>
              <a:rPr lang="en-GB" dirty="0"/>
              <a:t>                }</a:t>
            </a:r>
          </a:p>
          <a:p>
            <a:r>
              <a:rPr lang="en-GB" dirty="0"/>
              <a:t>                else if (</a:t>
            </a:r>
            <a:r>
              <a:rPr lang="en-GB" dirty="0" err="1"/>
              <a:t>antList</a:t>
            </a:r>
            <a:r>
              <a:rPr lang="en-GB" dirty="0"/>
              <a:t>[i].KnowsFoodLocation == true &amp;&amp; </a:t>
            </a:r>
            <a:r>
              <a:rPr lang="en-GB" dirty="0" err="1"/>
              <a:t>antList</a:t>
            </a:r>
            <a:r>
              <a:rPr lang="en-GB" dirty="0"/>
              <a:t>[i].HasFood == false) // Knows food location but</a:t>
            </a:r>
          </a:p>
          <a:p>
            <a:r>
              <a:rPr lang="en-GB" dirty="0"/>
              <a:t>                {                                                                            // doesn't have food</a:t>
            </a:r>
          </a:p>
          <a:p>
            <a:r>
              <a:rPr lang="en-GB" dirty="0"/>
              <a:t>                    </a:t>
            </a:r>
            <a:r>
              <a:rPr lang="en-GB" dirty="0" err="1"/>
              <a:t>antList</a:t>
            </a:r>
            <a:r>
              <a:rPr lang="en-GB" dirty="0"/>
              <a:t>[i].Approach(</a:t>
            </a:r>
            <a:r>
              <a:rPr lang="en-GB" dirty="0" err="1"/>
              <a:t>foodObject</a:t>
            </a:r>
            <a:r>
              <a:rPr lang="en-GB" dirty="0"/>
              <a:t>);</a:t>
            </a:r>
          </a:p>
          <a:p>
            <a:r>
              <a:rPr lang="en-GB" dirty="0"/>
              <a:t>                }</a:t>
            </a:r>
          </a:p>
          <a:p>
            <a:r>
              <a:rPr lang="en-GB" dirty="0"/>
              <a:t>                else if (</a:t>
            </a:r>
            <a:r>
              <a:rPr lang="en-GB" dirty="0" err="1"/>
              <a:t>antList</a:t>
            </a:r>
            <a:r>
              <a:rPr lang="en-GB" dirty="0"/>
              <a:t>[i].KnowsFoodLocation == true &amp;&amp; </a:t>
            </a:r>
            <a:r>
              <a:rPr lang="en-GB" dirty="0" err="1"/>
              <a:t>antList</a:t>
            </a:r>
            <a:r>
              <a:rPr lang="en-GB" dirty="0"/>
              <a:t>[i].HasFood == true) // Knows food location</a:t>
            </a:r>
          </a:p>
          <a:p>
            <a:r>
              <a:rPr lang="en-GB" dirty="0"/>
              <a:t>                {                                                                           // AND has food</a:t>
            </a:r>
          </a:p>
          <a:p>
            <a:endParaRPr lang="en-GB" dirty="0"/>
          </a:p>
          <a:p>
            <a:r>
              <a:rPr lang="en-GB" dirty="0"/>
              <a:t>                    // Conditions for if the ant knows where the nest is or not</a:t>
            </a:r>
          </a:p>
          <a:p>
            <a:r>
              <a:rPr lang="en-GB" dirty="0"/>
              <a:t>                    if (</a:t>
            </a:r>
            <a:r>
              <a:rPr lang="en-GB" dirty="0" err="1"/>
              <a:t>antList</a:t>
            </a:r>
            <a:r>
              <a:rPr lang="en-GB" dirty="0"/>
              <a:t>[i].</a:t>
            </a:r>
            <a:r>
              <a:rPr lang="en-GB" dirty="0" err="1"/>
              <a:t>KnowsNestLocation</a:t>
            </a:r>
            <a:r>
              <a:rPr lang="en-GB" dirty="0"/>
              <a:t> == true)</a:t>
            </a:r>
          </a:p>
          <a:p>
            <a:r>
              <a:rPr lang="en-GB" dirty="0"/>
              <a:t>                    {</a:t>
            </a:r>
          </a:p>
          <a:p>
            <a:r>
              <a:rPr lang="en-GB" dirty="0"/>
              <a:t>                        </a:t>
            </a:r>
            <a:r>
              <a:rPr lang="en-GB" dirty="0" err="1"/>
              <a:t>antList</a:t>
            </a:r>
            <a:r>
              <a:rPr lang="en-GB" dirty="0"/>
              <a:t>[i].Approach(</a:t>
            </a:r>
            <a:r>
              <a:rPr lang="en-GB" dirty="0" err="1"/>
              <a:t>nestObject</a:t>
            </a:r>
            <a:r>
              <a:rPr lang="en-GB" dirty="0"/>
              <a:t>);</a:t>
            </a:r>
          </a:p>
          <a:p>
            <a:r>
              <a:rPr lang="en-GB" dirty="0"/>
              <a:t>                    }</a:t>
            </a:r>
          </a:p>
          <a:p>
            <a:r>
              <a:rPr lang="en-GB" dirty="0"/>
              <a:t>                    else</a:t>
            </a:r>
          </a:p>
          <a:p>
            <a:r>
              <a:rPr lang="en-GB" dirty="0"/>
              <a:t>                    {</a:t>
            </a:r>
          </a:p>
          <a:p>
            <a:r>
              <a:rPr lang="en-GB" dirty="0"/>
              <a:t>                        </a:t>
            </a:r>
            <a:r>
              <a:rPr lang="en-GB" dirty="0" err="1"/>
              <a:t>antList</a:t>
            </a:r>
            <a:r>
              <a:rPr lang="en-GB" dirty="0"/>
              <a:t>[i].Wander();</a:t>
            </a:r>
          </a:p>
          <a:p>
            <a:r>
              <a:rPr lang="en-GB" dirty="0"/>
              <a:t>                    }</a:t>
            </a:r>
          </a:p>
          <a:p>
            <a:r>
              <a:rPr lang="en-GB" dirty="0"/>
              <a:t>                }</a:t>
            </a:r>
          </a:p>
        </p:txBody>
      </p:sp>
    </p:spTree>
    <p:extLst>
      <p:ext uri="{BB962C8B-B14F-4D97-AF65-F5344CB8AC3E}">
        <p14:creationId xmlns:p14="http://schemas.microsoft.com/office/powerpoint/2010/main" val="230211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E9771-5158-48D0-A5C6-994A65D7CB68}"/>
              </a:ext>
            </a:extLst>
          </p:cNvPr>
          <p:cNvSpPr>
            <a:spLocks noGrp="1"/>
          </p:cNvSpPr>
          <p:nvPr>
            <p:ph type="title"/>
          </p:nvPr>
        </p:nvSpPr>
        <p:spPr/>
        <p:txBody>
          <a:bodyPr/>
          <a:lstStyle/>
          <a:p>
            <a:r>
              <a:rPr lang="en-GB" dirty="0"/>
              <a:t>Old code (close to X)</a:t>
            </a:r>
          </a:p>
        </p:txBody>
      </p:sp>
      <p:sp>
        <p:nvSpPr>
          <p:cNvPr id="3" name="Content Placeholder 2">
            <a:extLst>
              <a:ext uri="{FF2B5EF4-FFF2-40B4-BE49-F238E27FC236}">
                <a16:creationId xmlns:a16="http://schemas.microsoft.com/office/drawing/2014/main" id="{1948BC8D-0DB0-4848-8762-B8A691388940}"/>
              </a:ext>
            </a:extLst>
          </p:cNvPr>
          <p:cNvSpPr>
            <a:spLocks noGrp="1"/>
          </p:cNvSpPr>
          <p:nvPr>
            <p:ph idx="1"/>
          </p:nvPr>
        </p:nvSpPr>
        <p:spPr>
          <a:xfrm>
            <a:off x="838200" y="1825624"/>
            <a:ext cx="10515600" cy="6712320"/>
          </a:xfrm>
        </p:spPr>
        <p:txBody>
          <a:bodyPr>
            <a:normAutofit fontScale="32500" lnSpcReduction="20000"/>
          </a:bodyPr>
          <a:lstStyle/>
          <a:p>
            <a:r>
              <a:rPr lang="en-GB" dirty="0"/>
              <a:t>// To approach food if they get close to it.</a:t>
            </a:r>
          </a:p>
          <a:p>
            <a:r>
              <a:rPr lang="en-GB" dirty="0"/>
              <a:t>                // Once within this radius, they start to approach the </a:t>
            </a:r>
            <a:r>
              <a:rPr lang="en-GB" dirty="0" err="1"/>
              <a:t>center</a:t>
            </a:r>
            <a:r>
              <a:rPr lang="en-GB" dirty="0"/>
              <a:t>.</a:t>
            </a:r>
          </a:p>
          <a:p>
            <a:r>
              <a:rPr lang="en-GB" dirty="0"/>
              <a:t>                if (</a:t>
            </a:r>
            <a:r>
              <a:rPr lang="en-GB" dirty="0" err="1"/>
              <a:t>foodObject.Distance</a:t>
            </a:r>
            <a:r>
              <a:rPr lang="en-GB" dirty="0"/>
              <a:t>(</a:t>
            </a:r>
            <a:r>
              <a:rPr lang="en-GB" dirty="0" err="1"/>
              <a:t>antList</a:t>
            </a:r>
            <a:r>
              <a:rPr lang="en-GB" dirty="0"/>
              <a:t>[i].</a:t>
            </a:r>
            <a:r>
              <a:rPr lang="en-GB" dirty="0" err="1"/>
              <a:t>AgentPosition</a:t>
            </a:r>
            <a:r>
              <a:rPr lang="en-GB" dirty="0"/>
              <a:t>) &lt; </a:t>
            </a:r>
            <a:r>
              <a:rPr lang="en-GB" dirty="0" err="1"/>
              <a:t>antList</a:t>
            </a:r>
            <a:r>
              <a:rPr lang="en-GB" dirty="0"/>
              <a:t>[i].</a:t>
            </a:r>
            <a:r>
              <a:rPr lang="en-GB" dirty="0" err="1"/>
              <a:t>ApproachRadius</a:t>
            </a:r>
            <a:r>
              <a:rPr lang="en-GB" dirty="0"/>
              <a:t> * 3 &amp;&amp; </a:t>
            </a:r>
            <a:r>
              <a:rPr lang="en-GB" dirty="0" err="1"/>
              <a:t>antList</a:t>
            </a:r>
            <a:r>
              <a:rPr lang="en-GB" dirty="0"/>
              <a:t>[i].HasFood == false)</a:t>
            </a:r>
          </a:p>
          <a:p>
            <a:r>
              <a:rPr lang="en-GB" dirty="0"/>
              <a:t>                {</a:t>
            </a:r>
          </a:p>
          <a:p>
            <a:endParaRPr lang="en-GB" dirty="0"/>
          </a:p>
          <a:p>
            <a:r>
              <a:rPr lang="en-GB" dirty="0"/>
              <a:t>                    </a:t>
            </a:r>
            <a:r>
              <a:rPr lang="en-GB" dirty="0" err="1"/>
              <a:t>antList</a:t>
            </a:r>
            <a:r>
              <a:rPr lang="en-GB" dirty="0"/>
              <a:t>[i].</a:t>
            </a:r>
            <a:r>
              <a:rPr lang="en-GB" dirty="0" err="1"/>
              <a:t>KnowsFoodLocation</a:t>
            </a:r>
            <a:r>
              <a:rPr lang="en-GB" dirty="0"/>
              <a:t> = true;</a:t>
            </a:r>
          </a:p>
          <a:p>
            <a:endParaRPr lang="en-GB" dirty="0"/>
          </a:p>
          <a:p>
            <a:r>
              <a:rPr lang="en-GB" dirty="0"/>
              <a:t>                } // When they get really close to it</a:t>
            </a:r>
          </a:p>
          <a:p>
            <a:r>
              <a:rPr lang="en-GB" dirty="0"/>
              <a:t>                if (</a:t>
            </a:r>
            <a:r>
              <a:rPr lang="en-GB" dirty="0" err="1"/>
              <a:t>foodObject.Distance</a:t>
            </a:r>
            <a:r>
              <a:rPr lang="en-GB" dirty="0"/>
              <a:t>(</a:t>
            </a:r>
            <a:r>
              <a:rPr lang="en-GB" dirty="0" err="1"/>
              <a:t>antList</a:t>
            </a:r>
            <a:r>
              <a:rPr lang="en-GB" dirty="0"/>
              <a:t>[i].</a:t>
            </a:r>
            <a:r>
              <a:rPr lang="en-GB" dirty="0" err="1"/>
              <a:t>AgentPosition</a:t>
            </a:r>
            <a:r>
              <a:rPr lang="en-GB" dirty="0"/>
              <a:t>) &lt; </a:t>
            </a:r>
            <a:r>
              <a:rPr lang="en-GB" dirty="0" err="1"/>
              <a:t>antList</a:t>
            </a:r>
            <a:r>
              <a:rPr lang="en-GB" dirty="0"/>
              <a:t>[i].</a:t>
            </a:r>
            <a:r>
              <a:rPr lang="en-GB" dirty="0" err="1"/>
              <a:t>ApproachRadius</a:t>
            </a:r>
            <a:r>
              <a:rPr lang="en-GB" dirty="0"/>
              <a:t> &amp;&amp; </a:t>
            </a:r>
            <a:r>
              <a:rPr lang="en-GB" dirty="0" err="1"/>
              <a:t>antList</a:t>
            </a:r>
            <a:r>
              <a:rPr lang="en-GB" dirty="0"/>
              <a:t>[i].HasFood == false)</a:t>
            </a:r>
          </a:p>
          <a:p>
            <a:r>
              <a:rPr lang="en-GB" dirty="0"/>
              <a:t>                {</a:t>
            </a:r>
          </a:p>
          <a:p>
            <a:endParaRPr lang="en-GB" dirty="0"/>
          </a:p>
          <a:p>
            <a:r>
              <a:rPr lang="en-GB" dirty="0"/>
              <a:t>                    </a:t>
            </a:r>
            <a:r>
              <a:rPr lang="en-GB" dirty="0" err="1"/>
              <a:t>PickupFood</a:t>
            </a:r>
            <a:r>
              <a:rPr lang="en-GB" dirty="0"/>
              <a:t>(i);</a:t>
            </a:r>
          </a:p>
          <a:p>
            <a:endParaRPr lang="en-GB" dirty="0"/>
          </a:p>
          <a:p>
            <a:r>
              <a:rPr lang="en-GB" dirty="0"/>
              <a:t>                }</a:t>
            </a:r>
          </a:p>
          <a:p>
            <a:endParaRPr lang="en-GB" dirty="0"/>
          </a:p>
          <a:p>
            <a:r>
              <a:rPr lang="en-GB" dirty="0"/>
              <a:t>                // To approach nest if they get close to it</a:t>
            </a:r>
          </a:p>
          <a:p>
            <a:r>
              <a:rPr lang="en-GB" dirty="0"/>
              <a:t>                // Once within this radius, they start to approach the </a:t>
            </a:r>
            <a:r>
              <a:rPr lang="en-GB" dirty="0" err="1"/>
              <a:t>center</a:t>
            </a:r>
            <a:r>
              <a:rPr lang="en-GB" dirty="0"/>
              <a:t>.</a:t>
            </a:r>
          </a:p>
          <a:p>
            <a:r>
              <a:rPr lang="en-GB" dirty="0"/>
              <a:t>                if (</a:t>
            </a:r>
            <a:r>
              <a:rPr lang="en-GB" dirty="0" err="1"/>
              <a:t>nestObject.Distance</a:t>
            </a:r>
            <a:r>
              <a:rPr lang="en-GB" dirty="0"/>
              <a:t>(</a:t>
            </a:r>
            <a:r>
              <a:rPr lang="en-GB" dirty="0" err="1"/>
              <a:t>antList</a:t>
            </a:r>
            <a:r>
              <a:rPr lang="en-GB" dirty="0"/>
              <a:t>[i].</a:t>
            </a:r>
            <a:r>
              <a:rPr lang="en-GB" dirty="0" err="1"/>
              <a:t>AgentPosition</a:t>
            </a:r>
            <a:r>
              <a:rPr lang="en-GB" dirty="0"/>
              <a:t>) &lt; </a:t>
            </a:r>
            <a:r>
              <a:rPr lang="en-GB" dirty="0" err="1"/>
              <a:t>antList</a:t>
            </a:r>
            <a:r>
              <a:rPr lang="en-GB" dirty="0"/>
              <a:t>[i].</a:t>
            </a:r>
            <a:r>
              <a:rPr lang="en-GB" dirty="0" err="1"/>
              <a:t>ApproachRadius</a:t>
            </a:r>
            <a:r>
              <a:rPr lang="en-GB" dirty="0"/>
              <a:t> * 3)</a:t>
            </a:r>
          </a:p>
          <a:p>
            <a:r>
              <a:rPr lang="en-GB" dirty="0"/>
              <a:t>                {</a:t>
            </a:r>
          </a:p>
          <a:p>
            <a:endParaRPr lang="en-GB" dirty="0"/>
          </a:p>
          <a:p>
            <a:r>
              <a:rPr lang="en-GB" dirty="0"/>
              <a:t>                    </a:t>
            </a:r>
            <a:r>
              <a:rPr lang="en-GB" dirty="0" err="1"/>
              <a:t>antList</a:t>
            </a:r>
            <a:r>
              <a:rPr lang="en-GB" dirty="0"/>
              <a:t>[i].</a:t>
            </a:r>
            <a:r>
              <a:rPr lang="en-GB" dirty="0" err="1"/>
              <a:t>KnowsNestLocation</a:t>
            </a:r>
            <a:r>
              <a:rPr lang="en-GB" dirty="0"/>
              <a:t> = true;</a:t>
            </a:r>
          </a:p>
          <a:p>
            <a:endParaRPr lang="en-GB" dirty="0"/>
          </a:p>
          <a:p>
            <a:r>
              <a:rPr lang="en-GB" dirty="0"/>
              <a:t>                } // When they get really close to it</a:t>
            </a:r>
          </a:p>
          <a:p>
            <a:r>
              <a:rPr lang="en-GB" dirty="0"/>
              <a:t>                if (</a:t>
            </a:r>
            <a:r>
              <a:rPr lang="en-GB" dirty="0" err="1"/>
              <a:t>nestObject.Distance</a:t>
            </a:r>
            <a:r>
              <a:rPr lang="en-GB" dirty="0"/>
              <a:t>(</a:t>
            </a:r>
            <a:r>
              <a:rPr lang="en-GB" dirty="0" err="1"/>
              <a:t>antList</a:t>
            </a:r>
            <a:r>
              <a:rPr lang="en-GB" dirty="0"/>
              <a:t>[i].</a:t>
            </a:r>
            <a:r>
              <a:rPr lang="en-GB" dirty="0" err="1"/>
              <a:t>AgentPosition</a:t>
            </a:r>
            <a:r>
              <a:rPr lang="en-GB" dirty="0"/>
              <a:t>) &lt; </a:t>
            </a:r>
            <a:r>
              <a:rPr lang="en-GB" dirty="0" err="1"/>
              <a:t>antList</a:t>
            </a:r>
            <a:r>
              <a:rPr lang="en-GB" dirty="0"/>
              <a:t>[i].</a:t>
            </a:r>
            <a:r>
              <a:rPr lang="en-GB" dirty="0" err="1"/>
              <a:t>ApproachRadius</a:t>
            </a:r>
            <a:r>
              <a:rPr lang="en-GB" dirty="0"/>
              <a:t>)</a:t>
            </a:r>
          </a:p>
          <a:p>
            <a:r>
              <a:rPr lang="en-GB" dirty="0"/>
              <a:t>                {</a:t>
            </a:r>
          </a:p>
          <a:p>
            <a:endParaRPr lang="en-GB" dirty="0"/>
          </a:p>
          <a:p>
            <a:r>
              <a:rPr lang="en-GB" dirty="0"/>
              <a:t>                    </a:t>
            </a:r>
            <a:r>
              <a:rPr lang="en-GB" dirty="0" err="1"/>
              <a:t>PutDownFood</a:t>
            </a:r>
            <a:r>
              <a:rPr lang="en-GB" dirty="0"/>
              <a:t>(i);</a:t>
            </a:r>
          </a:p>
          <a:p>
            <a:endParaRPr lang="en-GB" dirty="0"/>
          </a:p>
          <a:p>
            <a:r>
              <a:rPr lang="en-GB" dirty="0"/>
              <a:t>                }</a:t>
            </a:r>
          </a:p>
        </p:txBody>
      </p:sp>
    </p:spTree>
    <p:extLst>
      <p:ext uri="{BB962C8B-B14F-4D97-AF65-F5344CB8AC3E}">
        <p14:creationId xmlns:p14="http://schemas.microsoft.com/office/powerpoint/2010/main" val="2819187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5C02-B5C3-4804-9FDF-E253AA2AD7C2}"/>
              </a:ext>
            </a:extLst>
          </p:cNvPr>
          <p:cNvSpPr>
            <a:spLocks noGrp="1"/>
          </p:cNvSpPr>
          <p:nvPr>
            <p:ph type="title"/>
          </p:nvPr>
        </p:nvSpPr>
        <p:spPr/>
        <p:txBody>
          <a:bodyPr/>
          <a:lstStyle/>
          <a:p>
            <a:r>
              <a:rPr lang="en-GB" dirty="0"/>
              <a:t>Old code (agents behaviour)</a:t>
            </a:r>
          </a:p>
        </p:txBody>
      </p:sp>
      <p:sp>
        <p:nvSpPr>
          <p:cNvPr id="3" name="Content Placeholder 2">
            <a:extLst>
              <a:ext uri="{FF2B5EF4-FFF2-40B4-BE49-F238E27FC236}">
                <a16:creationId xmlns:a16="http://schemas.microsoft.com/office/drawing/2014/main" id="{32D8AC58-8EBB-4251-A18F-86A34E2EC921}"/>
              </a:ext>
            </a:extLst>
          </p:cNvPr>
          <p:cNvSpPr>
            <a:spLocks noGrp="1"/>
          </p:cNvSpPr>
          <p:nvPr>
            <p:ph idx="1"/>
          </p:nvPr>
        </p:nvSpPr>
        <p:spPr>
          <a:xfrm>
            <a:off x="838200" y="1491916"/>
            <a:ext cx="10515600" cy="8633861"/>
          </a:xfrm>
        </p:spPr>
        <p:txBody>
          <a:bodyPr>
            <a:normAutofit fontScale="25000" lnSpcReduction="20000"/>
          </a:bodyPr>
          <a:lstStyle/>
          <a:p>
            <a:r>
              <a:rPr lang="en-GB" dirty="0"/>
              <a:t>SOFT152Vector </a:t>
            </a:r>
            <a:r>
              <a:rPr lang="en-GB" dirty="0" err="1"/>
              <a:t>tempPosition</a:t>
            </a:r>
            <a:r>
              <a:rPr lang="en-GB" dirty="0"/>
              <a:t>;</a:t>
            </a:r>
          </a:p>
          <a:p>
            <a:endParaRPr lang="en-GB" dirty="0"/>
          </a:p>
          <a:p>
            <a:r>
              <a:rPr lang="en-GB" dirty="0"/>
              <a:t>            // one each time tick each of the two agents makes one </a:t>
            </a:r>
            <a:r>
              <a:rPr lang="en-GB" dirty="0" err="1"/>
              <a:t>movment</a:t>
            </a:r>
            <a:endParaRPr lang="en-GB" dirty="0"/>
          </a:p>
          <a:p>
            <a:endParaRPr lang="en-GB" dirty="0"/>
          </a:p>
          <a:p>
            <a:r>
              <a:rPr lang="en-GB" dirty="0"/>
              <a:t>            // set some values for agent1</a:t>
            </a:r>
          </a:p>
          <a:p>
            <a:r>
              <a:rPr lang="en-GB" dirty="0"/>
              <a:t>            // before it moves</a:t>
            </a:r>
          </a:p>
          <a:p>
            <a:r>
              <a:rPr lang="en-GB" dirty="0"/>
              <a:t>            agent1.AgentSpeed = 1.0;</a:t>
            </a:r>
          </a:p>
          <a:p>
            <a:r>
              <a:rPr lang="en-GB" dirty="0"/>
              <a:t>            agent1.WanderLimits = 0.25;</a:t>
            </a:r>
          </a:p>
          <a:p>
            <a:endParaRPr lang="en-GB" dirty="0"/>
          </a:p>
          <a:p>
            <a:r>
              <a:rPr lang="en-GB" dirty="0"/>
              <a:t>            // keep the agent within the world</a:t>
            </a:r>
          </a:p>
          <a:p>
            <a:r>
              <a:rPr lang="en-GB" dirty="0"/>
              <a:t>            agent1.ShouldStayInWorldBounds = true;</a:t>
            </a:r>
          </a:p>
          <a:p>
            <a:endParaRPr lang="en-GB" dirty="0"/>
          </a:p>
          <a:p>
            <a:r>
              <a:rPr lang="en-GB" dirty="0"/>
              <a:t>            // let agent1 wander</a:t>
            </a:r>
          </a:p>
          <a:p>
            <a:r>
              <a:rPr lang="en-GB" dirty="0"/>
              <a:t>            agent1.Wander();</a:t>
            </a:r>
          </a:p>
          <a:p>
            <a:endParaRPr lang="en-GB" dirty="0"/>
          </a:p>
          <a:p>
            <a:endParaRPr lang="en-GB" dirty="0"/>
          </a:p>
          <a:p>
            <a:r>
              <a:rPr lang="en-GB" dirty="0"/>
              <a:t>            // again set some values for agent2 before moving</a:t>
            </a:r>
          </a:p>
          <a:p>
            <a:r>
              <a:rPr lang="en-GB" dirty="0"/>
              <a:t>            // agent2 is slower than agent1 to show some following behaviour</a:t>
            </a:r>
          </a:p>
          <a:p>
            <a:r>
              <a:rPr lang="en-GB" dirty="0"/>
              <a:t>            agent2.AgentSpeed = 0.9;</a:t>
            </a:r>
          </a:p>
          <a:p>
            <a:endParaRPr lang="en-GB" dirty="0"/>
          </a:p>
          <a:p>
            <a:r>
              <a:rPr lang="en-GB" dirty="0"/>
              <a:t>            agent2.AvoidDistance = 100;</a:t>
            </a:r>
          </a:p>
          <a:p>
            <a:r>
              <a:rPr lang="en-GB" dirty="0"/>
              <a:t>            agent2.ShouldStayInWorldBounds = true;</a:t>
            </a:r>
          </a:p>
          <a:p>
            <a:endParaRPr lang="en-GB" dirty="0"/>
          </a:p>
          <a:p>
            <a:r>
              <a:rPr lang="en-GB" dirty="0"/>
              <a:t>            // get agent1 position</a:t>
            </a:r>
          </a:p>
          <a:p>
            <a:r>
              <a:rPr lang="en-GB" dirty="0"/>
              <a:t>            </a:t>
            </a:r>
            <a:r>
              <a:rPr lang="en-GB" dirty="0" err="1"/>
              <a:t>tempPosition</a:t>
            </a:r>
            <a:r>
              <a:rPr lang="en-GB" dirty="0"/>
              <a:t> = agent1.AgentPosition;</a:t>
            </a:r>
          </a:p>
          <a:p>
            <a:endParaRPr lang="en-GB" dirty="0"/>
          </a:p>
          <a:p>
            <a:r>
              <a:rPr lang="en-GB" dirty="0"/>
              <a:t>           // agent2.FleeFrom(</a:t>
            </a:r>
            <a:r>
              <a:rPr lang="en-GB" dirty="0" err="1"/>
              <a:t>tempPosition</a:t>
            </a:r>
            <a:r>
              <a:rPr lang="en-GB" dirty="0"/>
              <a:t>);</a:t>
            </a:r>
          </a:p>
          <a:p>
            <a:endParaRPr lang="en-GB" dirty="0"/>
          </a:p>
          <a:p>
            <a:r>
              <a:rPr lang="en-GB" dirty="0"/>
              <a:t>           agent2.Approach(</a:t>
            </a:r>
            <a:r>
              <a:rPr lang="en-GB" dirty="0" err="1"/>
              <a:t>tempPosition</a:t>
            </a:r>
            <a:r>
              <a:rPr lang="en-GB" dirty="0"/>
              <a:t>);</a:t>
            </a:r>
          </a:p>
          <a:p>
            <a:endParaRPr lang="en-GB" dirty="0"/>
          </a:p>
          <a:p>
            <a:endParaRPr lang="en-GB" dirty="0"/>
          </a:p>
          <a:p>
            <a:endParaRPr lang="en-GB" dirty="0"/>
          </a:p>
          <a:p>
            <a:r>
              <a:rPr lang="en-GB" dirty="0"/>
              <a:t>            // or get the agent to approach or flee from the stationary object</a:t>
            </a:r>
          </a:p>
          <a:p>
            <a:endParaRPr lang="en-GB" dirty="0"/>
          </a:p>
          <a:p>
            <a:r>
              <a:rPr lang="en-GB" dirty="0"/>
              <a:t>            //    agent2.Approach(</a:t>
            </a:r>
            <a:r>
              <a:rPr lang="en-GB" dirty="0" err="1"/>
              <a:t>foodObject</a:t>
            </a:r>
            <a:r>
              <a:rPr lang="en-GB" dirty="0"/>
              <a:t>);</a:t>
            </a:r>
          </a:p>
          <a:p>
            <a:endParaRPr lang="en-GB" dirty="0"/>
          </a:p>
          <a:p>
            <a:endParaRPr lang="en-GB" dirty="0"/>
          </a:p>
          <a:p>
            <a:r>
              <a:rPr lang="en-GB" dirty="0"/>
              <a:t>            // after making a movement, now draw the agents</a:t>
            </a:r>
          </a:p>
          <a:p>
            <a:r>
              <a:rPr lang="en-GB" dirty="0"/>
              <a:t>            //</a:t>
            </a:r>
            <a:r>
              <a:rPr lang="en-GB" dirty="0" err="1"/>
              <a:t>DrawAgents</a:t>
            </a:r>
            <a:r>
              <a:rPr lang="en-GB" dirty="0"/>
              <a:t>();</a:t>
            </a:r>
          </a:p>
        </p:txBody>
      </p:sp>
    </p:spTree>
    <p:extLst>
      <p:ext uri="{BB962C8B-B14F-4D97-AF65-F5344CB8AC3E}">
        <p14:creationId xmlns:p14="http://schemas.microsoft.com/office/powerpoint/2010/main" val="11406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F0E44-F311-4940-9F46-38F69D27C568}"/>
              </a:ext>
            </a:extLst>
          </p:cNvPr>
          <p:cNvSpPr>
            <a:spLocks noGrp="1"/>
          </p:cNvSpPr>
          <p:nvPr>
            <p:ph type="title"/>
          </p:nvPr>
        </p:nvSpPr>
        <p:spPr/>
        <p:txBody>
          <a:bodyPr/>
          <a:lstStyle/>
          <a:p>
            <a:r>
              <a:rPr lang="en-GB" dirty="0"/>
              <a:t>Old code (drawing food and nest)</a:t>
            </a:r>
          </a:p>
        </p:txBody>
      </p:sp>
      <p:sp>
        <p:nvSpPr>
          <p:cNvPr id="3" name="Content Placeholder 2">
            <a:extLst>
              <a:ext uri="{FF2B5EF4-FFF2-40B4-BE49-F238E27FC236}">
                <a16:creationId xmlns:a16="http://schemas.microsoft.com/office/drawing/2014/main" id="{8486E09E-4EC1-4C3B-BA51-D20DEC21CDEE}"/>
              </a:ext>
            </a:extLst>
          </p:cNvPr>
          <p:cNvSpPr>
            <a:spLocks noGrp="1"/>
          </p:cNvSpPr>
          <p:nvPr>
            <p:ph idx="1"/>
          </p:nvPr>
        </p:nvSpPr>
        <p:spPr/>
        <p:txBody>
          <a:bodyPr>
            <a:normAutofit/>
          </a:bodyPr>
          <a:lstStyle/>
          <a:p>
            <a:r>
              <a:rPr lang="en-GB" sz="1600" dirty="0"/>
              <a:t>// Drawing food</a:t>
            </a:r>
          </a:p>
          <a:p>
            <a:r>
              <a:rPr lang="en-GB" sz="1600" dirty="0"/>
              <a:t>                </a:t>
            </a:r>
            <a:r>
              <a:rPr lang="en-GB" sz="1600" dirty="0" err="1"/>
              <a:t>solidBrush</a:t>
            </a:r>
            <a:r>
              <a:rPr lang="en-GB" sz="1600" dirty="0"/>
              <a:t> = new </a:t>
            </a:r>
            <a:r>
              <a:rPr lang="en-GB" sz="1600" dirty="0" err="1"/>
              <a:t>SolidBrush</a:t>
            </a:r>
            <a:r>
              <a:rPr lang="en-GB" sz="1600" dirty="0"/>
              <a:t>(</a:t>
            </a:r>
            <a:r>
              <a:rPr lang="en-GB" sz="1600" dirty="0" err="1"/>
              <a:t>Color.White</a:t>
            </a:r>
            <a:r>
              <a:rPr lang="en-GB" sz="1600" dirty="0"/>
              <a:t>);</a:t>
            </a:r>
          </a:p>
          <a:p>
            <a:r>
              <a:rPr lang="en-GB" sz="1600" dirty="0"/>
              <a:t>                </a:t>
            </a:r>
            <a:r>
              <a:rPr lang="en-GB" sz="1600" dirty="0" err="1"/>
              <a:t>backgroundGraphics.FillEllipse</a:t>
            </a:r>
            <a:r>
              <a:rPr lang="en-GB" sz="1600" dirty="0"/>
              <a:t>(</a:t>
            </a:r>
            <a:r>
              <a:rPr lang="en-GB" sz="1600" dirty="0" err="1"/>
              <a:t>solidBrush</a:t>
            </a:r>
            <a:r>
              <a:rPr lang="en-GB" sz="1600" dirty="0"/>
              <a:t>, (float)</a:t>
            </a:r>
            <a:r>
              <a:rPr lang="en-GB" sz="1600" dirty="0" err="1"/>
              <a:t>foodObject.X</a:t>
            </a:r>
            <a:r>
              <a:rPr lang="en-GB" sz="1600" dirty="0"/>
              <a:t> - 10, (float)</a:t>
            </a:r>
            <a:r>
              <a:rPr lang="en-GB" sz="1600" dirty="0" err="1"/>
              <a:t>foodObject.Y</a:t>
            </a:r>
            <a:r>
              <a:rPr lang="en-GB" sz="1600" dirty="0"/>
              <a:t> - 10, 20, 20);</a:t>
            </a:r>
          </a:p>
          <a:p>
            <a:endParaRPr lang="en-GB" sz="1600" dirty="0"/>
          </a:p>
          <a:p>
            <a:r>
              <a:rPr lang="en-GB" sz="1600" dirty="0"/>
              <a:t>                // Drawing nest</a:t>
            </a:r>
          </a:p>
          <a:p>
            <a:r>
              <a:rPr lang="en-GB" sz="1600" dirty="0"/>
              <a:t>                </a:t>
            </a:r>
            <a:r>
              <a:rPr lang="en-GB" sz="1600" dirty="0" err="1"/>
              <a:t>solidBrush</a:t>
            </a:r>
            <a:r>
              <a:rPr lang="en-GB" sz="1600" dirty="0"/>
              <a:t> = new </a:t>
            </a:r>
            <a:r>
              <a:rPr lang="en-GB" sz="1600" dirty="0" err="1"/>
              <a:t>SolidBrush</a:t>
            </a:r>
            <a:r>
              <a:rPr lang="en-GB" sz="1600" dirty="0"/>
              <a:t>(</a:t>
            </a:r>
            <a:r>
              <a:rPr lang="en-GB" sz="1600" dirty="0" err="1"/>
              <a:t>Color.Black</a:t>
            </a:r>
            <a:r>
              <a:rPr lang="en-GB" sz="1600" dirty="0"/>
              <a:t>);</a:t>
            </a:r>
          </a:p>
          <a:p>
            <a:r>
              <a:rPr lang="en-GB" sz="1600" dirty="0"/>
              <a:t>                </a:t>
            </a:r>
            <a:r>
              <a:rPr lang="en-GB" sz="1600" dirty="0" err="1"/>
              <a:t>backgroundGraphics.FillEllipse</a:t>
            </a:r>
            <a:r>
              <a:rPr lang="en-GB" sz="1600" dirty="0"/>
              <a:t>(</a:t>
            </a:r>
            <a:r>
              <a:rPr lang="en-GB" sz="1600" dirty="0" err="1"/>
              <a:t>solidBrush</a:t>
            </a:r>
            <a:r>
              <a:rPr lang="en-GB" sz="1600" dirty="0"/>
              <a:t>, (float)</a:t>
            </a:r>
            <a:r>
              <a:rPr lang="en-GB" sz="1600" dirty="0" err="1"/>
              <a:t>nestObject.X</a:t>
            </a:r>
            <a:r>
              <a:rPr lang="en-GB" sz="1600" dirty="0"/>
              <a:t> - 10, (float)</a:t>
            </a:r>
            <a:r>
              <a:rPr lang="en-GB" sz="1600" dirty="0" err="1"/>
              <a:t>nestObject.Y</a:t>
            </a:r>
            <a:r>
              <a:rPr lang="en-GB" sz="1600" dirty="0"/>
              <a:t> - 10, 30, 30);</a:t>
            </a:r>
          </a:p>
        </p:txBody>
      </p:sp>
    </p:spTree>
    <p:extLst>
      <p:ext uri="{BB962C8B-B14F-4D97-AF65-F5344CB8AC3E}">
        <p14:creationId xmlns:p14="http://schemas.microsoft.com/office/powerpoint/2010/main" val="282619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2ABF-4EA3-4642-9DB3-4A61047B197B}"/>
              </a:ext>
            </a:extLst>
          </p:cNvPr>
          <p:cNvSpPr>
            <a:spLocks noGrp="1"/>
          </p:cNvSpPr>
          <p:nvPr>
            <p:ph type="title"/>
          </p:nvPr>
        </p:nvSpPr>
        <p:spPr/>
        <p:txBody>
          <a:bodyPr/>
          <a:lstStyle/>
          <a:p>
            <a:r>
              <a:rPr lang="en-GB" dirty="0"/>
              <a:t>Old code (pre set </a:t>
            </a:r>
            <a:r>
              <a:rPr lang="en-GB" dirty="0" err="1"/>
              <a:t>DrawAnts</a:t>
            </a:r>
            <a:r>
              <a:rPr lang="en-GB" dirty="0"/>
              <a:t>)</a:t>
            </a:r>
          </a:p>
        </p:txBody>
      </p:sp>
      <p:sp>
        <p:nvSpPr>
          <p:cNvPr id="3" name="Content Placeholder 2">
            <a:extLst>
              <a:ext uri="{FF2B5EF4-FFF2-40B4-BE49-F238E27FC236}">
                <a16:creationId xmlns:a16="http://schemas.microsoft.com/office/drawing/2014/main" id="{73EDF19F-838F-469E-A81D-745ECF7D69A1}"/>
              </a:ext>
            </a:extLst>
          </p:cNvPr>
          <p:cNvSpPr>
            <a:spLocks noGrp="1"/>
          </p:cNvSpPr>
          <p:nvPr>
            <p:ph idx="1"/>
          </p:nvPr>
        </p:nvSpPr>
        <p:spPr>
          <a:xfrm>
            <a:off x="838200" y="1825624"/>
            <a:ext cx="10515600" cy="5470525"/>
          </a:xfrm>
        </p:spPr>
        <p:txBody>
          <a:bodyPr>
            <a:normAutofit fontScale="25000" lnSpcReduction="20000"/>
          </a:bodyPr>
          <a:lstStyle/>
          <a:p>
            <a:r>
              <a:rPr lang="en-GB" dirty="0" err="1"/>
              <a:t>g.Clear</a:t>
            </a:r>
            <a:r>
              <a:rPr lang="en-GB" dirty="0"/>
              <a:t>(</a:t>
            </a:r>
            <a:r>
              <a:rPr lang="en-GB" dirty="0" err="1"/>
              <a:t>Color.White</a:t>
            </a:r>
            <a:r>
              <a:rPr lang="en-GB" dirty="0"/>
              <a:t>);</a:t>
            </a:r>
          </a:p>
          <a:p>
            <a:endParaRPr lang="en-GB" dirty="0"/>
          </a:p>
          <a:p>
            <a:r>
              <a:rPr lang="en-GB" dirty="0"/>
              <a:t>                // get the 1st agent position</a:t>
            </a:r>
          </a:p>
          <a:p>
            <a:r>
              <a:rPr lang="en-GB" dirty="0"/>
              <a:t>                </a:t>
            </a:r>
            <a:r>
              <a:rPr lang="en-GB" dirty="0" err="1"/>
              <a:t>agentXPosition</a:t>
            </a:r>
            <a:r>
              <a:rPr lang="en-GB" dirty="0"/>
              <a:t> = (float)agent1.AgentPosition.X;</a:t>
            </a:r>
          </a:p>
          <a:p>
            <a:r>
              <a:rPr lang="en-GB" dirty="0"/>
              <a:t>                </a:t>
            </a:r>
            <a:r>
              <a:rPr lang="en-GB" dirty="0" err="1"/>
              <a:t>agentYPosition</a:t>
            </a:r>
            <a:r>
              <a:rPr lang="en-GB" dirty="0"/>
              <a:t> = (float)agent1.AgentPosition.Y;</a:t>
            </a:r>
          </a:p>
          <a:p>
            <a:endParaRPr lang="en-GB" dirty="0"/>
          </a:p>
          <a:p>
            <a:r>
              <a:rPr lang="en-GB" dirty="0"/>
              <a:t>                // create a brush</a:t>
            </a:r>
          </a:p>
          <a:p>
            <a:r>
              <a:rPr lang="en-GB" dirty="0"/>
              <a:t>                </a:t>
            </a:r>
            <a:r>
              <a:rPr lang="en-GB" dirty="0" err="1"/>
              <a:t>solidBrush</a:t>
            </a:r>
            <a:r>
              <a:rPr lang="en-GB" dirty="0"/>
              <a:t> = new </a:t>
            </a:r>
            <a:r>
              <a:rPr lang="en-GB" dirty="0" err="1"/>
              <a:t>SolidBrush</a:t>
            </a:r>
            <a:r>
              <a:rPr lang="en-GB" dirty="0"/>
              <a:t>(</a:t>
            </a:r>
            <a:r>
              <a:rPr lang="en-GB" dirty="0" err="1"/>
              <a:t>Color.Black</a:t>
            </a:r>
            <a:r>
              <a:rPr lang="en-GB" dirty="0"/>
              <a:t>);</a:t>
            </a:r>
          </a:p>
          <a:p>
            <a:endParaRPr lang="en-GB" dirty="0"/>
          </a:p>
          <a:p>
            <a:r>
              <a:rPr lang="en-GB" dirty="0"/>
              <a:t>                // draw the 1st agent</a:t>
            </a:r>
          </a:p>
          <a:p>
            <a:r>
              <a:rPr lang="en-GB" dirty="0"/>
              <a:t>                </a:t>
            </a:r>
            <a:r>
              <a:rPr lang="en-GB" dirty="0" err="1"/>
              <a:t>g.FillRectangle</a:t>
            </a:r>
            <a:r>
              <a:rPr lang="en-GB" dirty="0"/>
              <a:t>(</a:t>
            </a:r>
            <a:r>
              <a:rPr lang="en-GB" dirty="0" err="1"/>
              <a:t>solidBrush</a:t>
            </a:r>
            <a:r>
              <a:rPr lang="en-GB" dirty="0"/>
              <a:t>, </a:t>
            </a:r>
            <a:r>
              <a:rPr lang="en-GB" dirty="0" err="1"/>
              <a:t>agentXPosition</a:t>
            </a:r>
            <a:r>
              <a:rPr lang="en-GB" dirty="0"/>
              <a:t>, </a:t>
            </a:r>
            <a:r>
              <a:rPr lang="en-GB" dirty="0" err="1"/>
              <a:t>agentYPosition</a:t>
            </a:r>
            <a:r>
              <a:rPr lang="en-GB" dirty="0"/>
              <a:t>, </a:t>
            </a:r>
            <a:r>
              <a:rPr lang="en-GB" dirty="0" err="1"/>
              <a:t>antSize</a:t>
            </a:r>
            <a:r>
              <a:rPr lang="en-GB" dirty="0"/>
              <a:t>, </a:t>
            </a:r>
            <a:r>
              <a:rPr lang="en-GB" dirty="0" err="1"/>
              <a:t>antSize</a:t>
            </a:r>
            <a:r>
              <a:rPr lang="en-GB" dirty="0"/>
              <a:t>);</a:t>
            </a:r>
          </a:p>
          <a:p>
            <a:endParaRPr lang="en-GB" dirty="0"/>
          </a:p>
          <a:p>
            <a:endParaRPr lang="en-GB" dirty="0"/>
          </a:p>
          <a:p>
            <a:r>
              <a:rPr lang="en-GB" dirty="0"/>
              <a:t>                // get the 2nd agent position</a:t>
            </a:r>
          </a:p>
          <a:p>
            <a:r>
              <a:rPr lang="en-GB" dirty="0"/>
              <a:t>                </a:t>
            </a:r>
            <a:r>
              <a:rPr lang="en-GB" dirty="0" err="1"/>
              <a:t>agentXPosition</a:t>
            </a:r>
            <a:r>
              <a:rPr lang="en-GB" dirty="0"/>
              <a:t> = (float)agent2.AgentPosition.X;</a:t>
            </a:r>
          </a:p>
          <a:p>
            <a:r>
              <a:rPr lang="en-GB" dirty="0"/>
              <a:t>                </a:t>
            </a:r>
            <a:r>
              <a:rPr lang="en-GB" dirty="0" err="1"/>
              <a:t>agentYPosition</a:t>
            </a:r>
            <a:r>
              <a:rPr lang="en-GB" dirty="0"/>
              <a:t> = (float)agent2.AgentPosition.Y;</a:t>
            </a:r>
          </a:p>
          <a:p>
            <a:endParaRPr lang="en-GB" dirty="0"/>
          </a:p>
          <a:p>
            <a:r>
              <a:rPr lang="en-GB" dirty="0"/>
              <a:t>                // change colour of brush</a:t>
            </a:r>
          </a:p>
          <a:p>
            <a:r>
              <a:rPr lang="en-GB" dirty="0"/>
              <a:t>                </a:t>
            </a:r>
            <a:r>
              <a:rPr lang="en-GB" dirty="0" err="1"/>
              <a:t>solidBrush</a:t>
            </a:r>
            <a:r>
              <a:rPr lang="en-GB" dirty="0"/>
              <a:t> = new </a:t>
            </a:r>
            <a:r>
              <a:rPr lang="en-GB" dirty="0" err="1"/>
              <a:t>SolidBrush</a:t>
            </a:r>
            <a:r>
              <a:rPr lang="en-GB" dirty="0"/>
              <a:t>(</a:t>
            </a:r>
            <a:r>
              <a:rPr lang="en-GB" dirty="0" err="1"/>
              <a:t>Color.Blue</a:t>
            </a:r>
            <a:r>
              <a:rPr lang="en-GB" dirty="0"/>
              <a:t>);</a:t>
            </a:r>
          </a:p>
          <a:p>
            <a:endParaRPr lang="en-GB" dirty="0"/>
          </a:p>
          <a:p>
            <a:r>
              <a:rPr lang="en-GB" dirty="0"/>
              <a:t>                // draw the 2nd agent</a:t>
            </a:r>
          </a:p>
          <a:p>
            <a:r>
              <a:rPr lang="en-GB" dirty="0"/>
              <a:t>                </a:t>
            </a:r>
            <a:r>
              <a:rPr lang="en-GB" dirty="0" err="1"/>
              <a:t>g.FillRectangle</a:t>
            </a:r>
            <a:r>
              <a:rPr lang="en-GB" dirty="0"/>
              <a:t>(</a:t>
            </a:r>
            <a:r>
              <a:rPr lang="en-GB" dirty="0" err="1"/>
              <a:t>solidBrush</a:t>
            </a:r>
            <a:r>
              <a:rPr lang="en-GB" dirty="0"/>
              <a:t>, </a:t>
            </a:r>
            <a:r>
              <a:rPr lang="en-GB" dirty="0" err="1"/>
              <a:t>agentXPosition</a:t>
            </a:r>
            <a:r>
              <a:rPr lang="en-GB" dirty="0"/>
              <a:t>, </a:t>
            </a:r>
            <a:r>
              <a:rPr lang="en-GB" dirty="0" err="1"/>
              <a:t>agentYPosition</a:t>
            </a:r>
            <a:r>
              <a:rPr lang="en-GB" dirty="0"/>
              <a:t>, </a:t>
            </a:r>
            <a:r>
              <a:rPr lang="en-GB" dirty="0" err="1"/>
              <a:t>antSize</a:t>
            </a:r>
            <a:r>
              <a:rPr lang="en-GB" dirty="0"/>
              <a:t>, </a:t>
            </a:r>
            <a:r>
              <a:rPr lang="en-GB" dirty="0" err="1"/>
              <a:t>antSize</a:t>
            </a:r>
            <a:r>
              <a:rPr lang="en-GB" dirty="0"/>
              <a:t>);</a:t>
            </a:r>
          </a:p>
          <a:p>
            <a:endParaRPr lang="en-GB" dirty="0"/>
          </a:p>
          <a:p>
            <a:r>
              <a:rPr lang="en-GB" dirty="0"/>
              <a:t>                // now draw the stationary object</a:t>
            </a:r>
          </a:p>
          <a:p>
            <a:r>
              <a:rPr lang="en-GB" dirty="0"/>
              <a:t>                // change colour of brush</a:t>
            </a:r>
          </a:p>
          <a:p>
            <a:r>
              <a:rPr lang="en-GB" dirty="0"/>
              <a:t>                </a:t>
            </a:r>
            <a:r>
              <a:rPr lang="en-GB" dirty="0" err="1"/>
              <a:t>solidBrush</a:t>
            </a:r>
            <a:r>
              <a:rPr lang="en-GB" dirty="0"/>
              <a:t> = new </a:t>
            </a:r>
            <a:r>
              <a:rPr lang="en-GB" dirty="0" err="1"/>
              <a:t>SolidBrush</a:t>
            </a:r>
            <a:r>
              <a:rPr lang="en-GB" dirty="0"/>
              <a:t>(</a:t>
            </a:r>
            <a:r>
              <a:rPr lang="en-GB" dirty="0" err="1"/>
              <a:t>Color.Green</a:t>
            </a:r>
            <a:r>
              <a:rPr lang="en-GB" dirty="0"/>
              <a:t>);</a:t>
            </a:r>
          </a:p>
          <a:p>
            <a:r>
              <a:rPr lang="en-GB" dirty="0"/>
              <a:t>                </a:t>
            </a:r>
            <a:r>
              <a:rPr lang="en-GB" dirty="0" err="1"/>
              <a:t>g.FillRectangle</a:t>
            </a:r>
            <a:r>
              <a:rPr lang="en-GB" dirty="0"/>
              <a:t>(</a:t>
            </a:r>
            <a:r>
              <a:rPr lang="en-GB" dirty="0" err="1"/>
              <a:t>solidBrush</a:t>
            </a:r>
            <a:r>
              <a:rPr lang="en-GB" dirty="0"/>
              <a:t>, (float)</a:t>
            </a:r>
            <a:r>
              <a:rPr lang="en-GB" dirty="0" err="1"/>
              <a:t>foodObject.X</a:t>
            </a:r>
            <a:r>
              <a:rPr lang="en-GB" dirty="0"/>
              <a:t>, (float)</a:t>
            </a:r>
            <a:r>
              <a:rPr lang="en-GB" dirty="0" err="1"/>
              <a:t>foodObject.Y</a:t>
            </a:r>
            <a:r>
              <a:rPr lang="en-GB" dirty="0"/>
              <a:t>, 20, 20);</a:t>
            </a:r>
          </a:p>
        </p:txBody>
      </p:sp>
    </p:spTree>
    <p:extLst>
      <p:ext uri="{BB962C8B-B14F-4D97-AF65-F5344CB8AC3E}">
        <p14:creationId xmlns:p14="http://schemas.microsoft.com/office/powerpoint/2010/main" val="2547264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C149-AC22-44C9-9B05-E9C5E432F3DD}"/>
              </a:ext>
            </a:extLst>
          </p:cNvPr>
          <p:cNvSpPr>
            <a:spLocks noGrp="1"/>
          </p:cNvSpPr>
          <p:nvPr>
            <p:ph type="title"/>
          </p:nvPr>
        </p:nvSpPr>
        <p:spPr/>
        <p:txBody>
          <a:bodyPr/>
          <a:lstStyle/>
          <a:p>
            <a:r>
              <a:rPr lang="en-GB" dirty="0"/>
              <a:t>Old code (pre set </a:t>
            </a:r>
            <a:r>
              <a:rPr lang="en-GB" dirty="0" err="1"/>
              <a:t>DrawAgentsDoubleBuffering</a:t>
            </a:r>
            <a:r>
              <a:rPr lang="en-GB" dirty="0"/>
              <a:t>)</a:t>
            </a:r>
          </a:p>
        </p:txBody>
      </p:sp>
      <p:sp>
        <p:nvSpPr>
          <p:cNvPr id="3" name="Content Placeholder 2">
            <a:extLst>
              <a:ext uri="{FF2B5EF4-FFF2-40B4-BE49-F238E27FC236}">
                <a16:creationId xmlns:a16="http://schemas.microsoft.com/office/drawing/2014/main" id="{AE353DF3-CE4C-4614-9ED1-26B851A5D0D4}"/>
              </a:ext>
            </a:extLst>
          </p:cNvPr>
          <p:cNvSpPr>
            <a:spLocks noGrp="1"/>
          </p:cNvSpPr>
          <p:nvPr>
            <p:ph idx="1"/>
          </p:nvPr>
        </p:nvSpPr>
        <p:spPr/>
        <p:txBody>
          <a:bodyPr>
            <a:normAutofit fontScale="25000" lnSpcReduction="20000"/>
          </a:bodyPr>
          <a:lstStyle/>
          <a:p>
            <a:r>
              <a:rPr lang="en-GB" dirty="0"/>
              <a:t>// get the 1st agent position</a:t>
            </a:r>
          </a:p>
          <a:p>
            <a:r>
              <a:rPr lang="en-GB" dirty="0"/>
              <a:t>                </a:t>
            </a:r>
            <a:r>
              <a:rPr lang="en-GB" dirty="0" err="1"/>
              <a:t>agentXPosition</a:t>
            </a:r>
            <a:r>
              <a:rPr lang="en-GB" dirty="0"/>
              <a:t> = (float)agent1.AgentPosition.X;</a:t>
            </a:r>
          </a:p>
          <a:p>
            <a:r>
              <a:rPr lang="en-GB" dirty="0"/>
              <a:t>                </a:t>
            </a:r>
            <a:r>
              <a:rPr lang="en-GB" dirty="0" err="1"/>
              <a:t>agentYPosition</a:t>
            </a:r>
            <a:r>
              <a:rPr lang="en-GB" dirty="0"/>
              <a:t> = (float)agent1.AgentPosition.Y;</a:t>
            </a:r>
          </a:p>
          <a:p>
            <a:endParaRPr lang="en-GB" dirty="0"/>
          </a:p>
          <a:p>
            <a:r>
              <a:rPr lang="en-GB" dirty="0"/>
              <a:t>                // create a brush</a:t>
            </a:r>
          </a:p>
          <a:p>
            <a:r>
              <a:rPr lang="en-GB" dirty="0"/>
              <a:t>                </a:t>
            </a:r>
            <a:r>
              <a:rPr lang="en-GB" dirty="0" err="1"/>
              <a:t>solidBrush</a:t>
            </a:r>
            <a:r>
              <a:rPr lang="en-GB" dirty="0"/>
              <a:t> = new </a:t>
            </a:r>
            <a:r>
              <a:rPr lang="en-GB" dirty="0" err="1"/>
              <a:t>SolidBrush</a:t>
            </a:r>
            <a:r>
              <a:rPr lang="en-GB" dirty="0"/>
              <a:t>(</a:t>
            </a:r>
            <a:r>
              <a:rPr lang="en-GB" dirty="0" err="1"/>
              <a:t>Color.Red</a:t>
            </a:r>
            <a:r>
              <a:rPr lang="en-GB" dirty="0"/>
              <a:t>);</a:t>
            </a:r>
          </a:p>
          <a:p>
            <a:endParaRPr lang="en-GB" dirty="0"/>
          </a:p>
          <a:p>
            <a:r>
              <a:rPr lang="en-GB" dirty="0"/>
              <a:t>                // draw the 1st agent on the </a:t>
            </a:r>
            <a:r>
              <a:rPr lang="en-GB" dirty="0" err="1"/>
              <a:t>backgroundImage</a:t>
            </a:r>
            <a:endParaRPr lang="en-GB" dirty="0"/>
          </a:p>
          <a:p>
            <a:r>
              <a:rPr lang="en-GB" dirty="0"/>
              <a:t>                </a:t>
            </a:r>
            <a:r>
              <a:rPr lang="en-GB" dirty="0" err="1"/>
              <a:t>backgroundGraphics.FillRectangle</a:t>
            </a:r>
            <a:r>
              <a:rPr lang="en-GB" dirty="0"/>
              <a:t>(</a:t>
            </a:r>
            <a:r>
              <a:rPr lang="en-GB" dirty="0" err="1"/>
              <a:t>solidBrush</a:t>
            </a:r>
            <a:r>
              <a:rPr lang="en-GB" dirty="0"/>
              <a:t>, </a:t>
            </a:r>
            <a:r>
              <a:rPr lang="en-GB" dirty="0" err="1"/>
              <a:t>agentXPosition</a:t>
            </a:r>
            <a:r>
              <a:rPr lang="en-GB" dirty="0"/>
              <a:t>, </a:t>
            </a:r>
            <a:r>
              <a:rPr lang="en-GB" dirty="0" err="1"/>
              <a:t>agentYPosition</a:t>
            </a:r>
            <a:r>
              <a:rPr lang="en-GB" dirty="0"/>
              <a:t>, </a:t>
            </a:r>
            <a:r>
              <a:rPr lang="en-GB" dirty="0" err="1"/>
              <a:t>antSize</a:t>
            </a:r>
            <a:r>
              <a:rPr lang="en-GB" dirty="0"/>
              <a:t>, </a:t>
            </a:r>
            <a:r>
              <a:rPr lang="en-GB" dirty="0" err="1"/>
              <a:t>antSize</a:t>
            </a:r>
            <a:r>
              <a:rPr lang="en-GB" dirty="0"/>
              <a:t>);</a:t>
            </a:r>
          </a:p>
          <a:p>
            <a:endParaRPr lang="en-GB" dirty="0"/>
          </a:p>
          <a:p>
            <a:endParaRPr lang="en-GB" dirty="0"/>
          </a:p>
          <a:p>
            <a:r>
              <a:rPr lang="en-GB" dirty="0"/>
              <a:t>                // get the 2nd agent position</a:t>
            </a:r>
          </a:p>
          <a:p>
            <a:r>
              <a:rPr lang="en-GB" dirty="0"/>
              <a:t>                </a:t>
            </a:r>
            <a:r>
              <a:rPr lang="en-GB" dirty="0" err="1"/>
              <a:t>agentXPosition</a:t>
            </a:r>
            <a:r>
              <a:rPr lang="en-GB" dirty="0"/>
              <a:t> = (float)agent2.AgentPosition.X;</a:t>
            </a:r>
          </a:p>
          <a:p>
            <a:r>
              <a:rPr lang="en-GB" dirty="0"/>
              <a:t>                </a:t>
            </a:r>
            <a:r>
              <a:rPr lang="en-GB" dirty="0" err="1"/>
              <a:t>agentYPosition</a:t>
            </a:r>
            <a:r>
              <a:rPr lang="en-GB" dirty="0"/>
              <a:t> = (float)agent2.AgentPosition.Y;</a:t>
            </a:r>
          </a:p>
          <a:p>
            <a:endParaRPr lang="en-GB" dirty="0"/>
          </a:p>
          <a:p>
            <a:r>
              <a:rPr lang="en-GB" dirty="0"/>
              <a:t>                // change colour of brush</a:t>
            </a:r>
          </a:p>
          <a:p>
            <a:r>
              <a:rPr lang="en-GB" dirty="0"/>
              <a:t>                </a:t>
            </a:r>
            <a:r>
              <a:rPr lang="en-GB" dirty="0" err="1"/>
              <a:t>solidBrush</a:t>
            </a:r>
            <a:r>
              <a:rPr lang="en-GB" dirty="0"/>
              <a:t> = new </a:t>
            </a:r>
            <a:r>
              <a:rPr lang="en-GB" dirty="0" err="1"/>
              <a:t>SolidBrush</a:t>
            </a:r>
            <a:r>
              <a:rPr lang="en-GB" dirty="0"/>
              <a:t>(</a:t>
            </a:r>
            <a:r>
              <a:rPr lang="en-GB" dirty="0" err="1"/>
              <a:t>Color.Blue</a:t>
            </a:r>
            <a:r>
              <a:rPr lang="en-GB" dirty="0"/>
              <a:t>);</a:t>
            </a:r>
          </a:p>
          <a:p>
            <a:endParaRPr lang="en-GB" dirty="0"/>
          </a:p>
          <a:p>
            <a:r>
              <a:rPr lang="en-GB" dirty="0"/>
              <a:t>                // draw the 2nd agent on the </a:t>
            </a:r>
            <a:r>
              <a:rPr lang="en-GB" dirty="0" err="1"/>
              <a:t>backgroundImage</a:t>
            </a:r>
            <a:endParaRPr lang="en-GB" dirty="0"/>
          </a:p>
          <a:p>
            <a:r>
              <a:rPr lang="en-GB" dirty="0"/>
              <a:t>                </a:t>
            </a:r>
            <a:r>
              <a:rPr lang="en-GB" dirty="0" err="1"/>
              <a:t>backgroundGraphics.FillRectangle</a:t>
            </a:r>
            <a:r>
              <a:rPr lang="en-GB" dirty="0"/>
              <a:t>(</a:t>
            </a:r>
            <a:r>
              <a:rPr lang="en-GB" dirty="0" err="1"/>
              <a:t>solidBrush</a:t>
            </a:r>
            <a:r>
              <a:rPr lang="en-GB" dirty="0"/>
              <a:t>, </a:t>
            </a:r>
            <a:r>
              <a:rPr lang="en-GB" dirty="0" err="1"/>
              <a:t>agentXPosition</a:t>
            </a:r>
            <a:r>
              <a:rPr lang="en-GB" dirty="0"/>
              <a:t>, </a:t>
            </a:r>
            <a:r>
              <a:rPr lang="en-GB" dirty="0" err="1"/>
              <a:t>agentYPosition</a:t>
            </a:r>
            <a:r>
              <a:rPr lang="en-GB" dirty="0"/>
              <a:t>, </a:t>
            </a:r>
            <a:r>
              <a:rPr lang="en-GB" dirty="0" err="1"/>
              <a:t>antSize</a:t>
            </a:r>
            <a:r>
              <a:rPr lang="en-GB" dirty="0"/>
              <a:t>, </a:t>
            </a:r>
            <a:r>
              <a:rPr lang="en-GB" dirty="0" err="1"/>
              <a:t>antSize</a:t>
            </a:r>
            <a:r>
              <a:rPr lang="en-GB" dirty="0"/>
              <a:t>);</a:t>
            </a:r>
          </a:p>
        </p:txBody>
      </p:sp>
    </p:spTree>
    <p:extLst>
      <p:ext uri="{BB962C8B-B14F-4D97-AF65-F5344CB8AC3E}">
        <p14:creationId xmlns:p14="http://schemas.microsoft.com/office/powerpoint/2010/main" val="2017944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724D-753D-4FE6-85F0-986B6269AE17}"/>
              </a:ext>
            </a:extLst>
          </p:cNvPr>
          <p:cNvSpPr>
            <a:spLocks noGrp="1"/>
          </p:cNvSpPr>
          <p:nvPr>
            <p:ph type="title"/>
          </p:nvPr>
        </p:nvSpPr>
        <p:spPr>
          <a:xfrm>
            <a:off x="838200" y="0"/>
            <a:ext cx="10515600" cy="1165225"/>
          </a:xfrm>
        </p:spPr>
        <p:txBody>
          <a:bodyPr/>
          <a:lstStyle/>
          <a:p>
            <a:r>
              <a:rPr lang="en-GB" dirty="0"/>
              <a:t>What I’ve done</a:t>
            </a:r>
          </a:p>
        </p:txBody>
      </p:sp>
      <p:sp>
        <p:nvSpPr>
          <p:cNvPr id="3" name="Content Placeholder 2">
            <a:extLst>
              <a:ext uri="{FF2B5EF4-FFF2-40B4-BE49-F238E27FC236}">
                <a16:creationId xmlns:a16="http://schemas.microsoft.com/office/drawing/2014/main" id="{0CB48260-CC6B-4A34-ACA0-B34133898A60}"/>
              </a:ext>
            </a:extLst>
          </p:cNvPr>
          <p:cNvSpPr>
            <a:spLocks noGrp="1"/>
          </p:cNvSpPr>
          <p:nvPr>
            <p:ph idx="1"/>
          </p:nvPr>
        </p:nvSpPr>
        <p:spPr>
          <a:xfrm>
            <a:off x="838200" y="1382233"/>
            <a:ext cx="10725150" cy="5110642"/>
          </a:xfrm>
        </p:spPr>
        <p:txBody>
          <a:bodyPr>
            <a:normAutofit fontScale="32500" lnSpcReduction="20000"/>
          </a:bodyPr>
          <a:lstStyle/>
          <a:p>
            <a:pPr marL="514350" indent="-514350">
              <a:buFont typeface="+mj-lt"/>
              <a:buAutoNum type="arabicPeriod"/>
            </a:pPr>
            <a:r>
              <a:rPr lang="en-GB" dirty="0"/>
              <a:t>Created new method ‘</a:t>
            </a:r>
            <a:r>
              <a:rPr lang="en-GB" dirty="0" err="1"/>
              <a:t>DestroyFood</a:t>
            </a:r>
            <a:r>
              <a:rPr lang="en-GB" dirty="0"/>
              <a:t>’.</a:t>
            </a:r>
          </a:p>
          <a:p>
            <a:pPr marL="514350" indent="-514350">
              <a:buFont typeface="+mj-lt"/>
              <a:buAutoNum type="arabicPeriod"/>
            </a:pPr>
            <a:r>
              <a:rPr lang="en-GB" dirty="0"/>
              <a:t>Created if statement to check if the food is larger than or smaller than 0.3. It will either ‘</a:t>
            </a:r>
            <a:r>
              <a:rPr lang="en-GB" dirty="0" err="1"/>
              <a:t>PickUpFood</a:t>
            </a:r>
            <a:r>
              <a:rPr lang="en-GB" dirty="0"/>
              <a:t>’ or ‘</a:t>
            </a:r>
            <a:r>
              <a:rPr lang="en-GB" dirty="0" err="1"/>
              <a:t>DestroyFood</a:t>
            </a:r>
            <a:r>
              <a:rPr lang="en-GB" dirty="0"/>
              <a:t>’.</a:t>
            </a:r>
          </a:p>
          <a:p>
            <a:pPr marL="514350" indent="-514350">
              <a:buFont typeface="+mj-lt"/>
              <a:buAutoNum type="arabicPeriod"/>
            </a:pPr>
            <a:r>
              <a:rPr lang="en-GB" dirty="0"/>
              <a:t>Created a loop in ‘</a:t>
            </a:r>
            <a:r>
              <a:rPr lang="en-GB" dirty="0" err="1"/>
              <a:t>DestroyFood</a:t>
            </a:r>
            <a:r>
              <a:rPr lang="en-GB" dirty="0"/>
              <a:t>’ so if the specific food variable is equal to </a:t>
            </a:r>
            <a:r>
              <a:rPr lang="en-GB" dirty="0" err="1"/>
              <a:t>foodID</a:t>
            </a:r>
            <a:r>
              <a:rPr lang="en-GB" dirty="0"/>
              <a:t>, the ants will forget the food location. Didn’t work properly. Still getting the exception</a:t>
            </a:r>
          </a:p>
          <a:p>
            <a:pPr marL="514350" indent="-514350">
              <a:buFont typeface="+mj-lt"/>
              <a:buAutoNum type="arabicPeriod"/>
            </a:pPr>
            <a:r>
              <a:rPr lang="en-GB" dirty="0"/>
              <a:t>Duplicated ‘AntAgent’ and changed name and constructors to ‘</a:t>
            </a:r>
            <a:r>
              <a:rPr lang="en-GB" dirty="0" err="1"/>
              <a:t>RobberAnt</a:t>
            </a:r>
            <a:r>
              <a:rPr lang="en-GB" dirty="0"/>
              <a:t>’. Will change attributes and variables in due time.</a:t>
            </a:r>
          </a:p>
          <a:p>
            <a:pPr marL="514350" indent="-514350">
              <a:buFont typeface="+mj-lt"/>
              <a:buAutoNum type="arabicPeriod"/>
            </a:pPr>
            <a:r>
              <a:rPr lang="en-GB" dirty="0"/>
              <a:t>Added (!= null) if statements to prevent exceptions.</a:t>
            </a:r>
          </a:p>
          <a:p>
            <a:pPr marL="514350" indent="-514350">
              <a:buFont typeface="+mj-lt"/>
              <a:buAutoNum type="arabicPeriod"/>
            </a:pPr>
            <a:r>
              <a:rPr lang="en-GB" dirty="0"/>
              <a:t>Added if else (then wander) for if it was null, to prevent the ants losing the will to live.</a:t>
            </a:r>
          </a:p>
          <a:p>
            <a:pPr marL="514350" indent="-514350">
              <a:buFont typeface="+mj-lt"/>
              <a:buAutoNum type="arabicPeriod"/>
            </a:pPr>
            <a:r>
              <a:rPr lang="en-GB" dirty="0"/>
              <a:t>Changed food size difference to 0.1 when ‘</a:t>
            </a:r>
            <a:r>
              <a:rPr lang="en-GB" dirty="0" err="1"/>
              <a:t>PickUpFood</a:t>
            </a:r>
            <a:r>
              <a:rPr lang="en-GB" dirty="0"/>
              <a:t>’ was called.</a:t>
            </a:r>
          </a:p>
          <a:p>
            <a:pPr marL="514350" indent="-514350">
              <a:buFont typeface="+mj-lt"/>
              <a:buAutoNum type="arabicPeriod"/>
            </a:pPr>
            <a:r>
              <a:rPr lang="en-GB" dirty="0"/>
              <a:t>Copied all necessary code for ant agents and changed it to relate to the robber ants. Although I created a nested loop, so the robber ants are moving 5 times faster than the normal ants.</a:t>
            </a:r>
          </a:p>
          <a:p>
            <a:pPr marL="514350" indent="-514350">
              <a:buFont typeface="+mj-lt"/>
              <a:buAutoNum type="arabicPeriod"/>
            </a:pPr>
            <a:r>
              <a:rPr lang="en-GB" dirty="0"/>
              <a:t>Created new buttons, and purpose of each button.</a:t>
            </a:r>
          </a:p>
          <a:p>
            <a:pPr marL="514350" indent="-514350">
              <a:buFont typeface="+mj-lt"/>
              <a:buAutoNum type="arabicPeriod"/>
            </a:pPr>
            <a:r>
              <a:rPr lang="en-GB" dirty="0"/>
              <a:t>Changed layout of user interface.</a:t>
            </a:r>
          </a:p>
          <a:p>
            <a:pPr marL="514350" indent="-514350">
              <a:buFont typeface="+mj-lt"/>
              <a:buAutoNum type="arabicPeriod"/>
            </a:pPr>
            <a:r>
              <a:rPr lang="en-GB" dirty="0"/>
              <a:t>Deleted ‘start’ button.</a:t>
            </a:r>
          </a:p>
          <a:p>
            <a:pPr marL="514350" indent="-514350">
              <a:buFont typeface="+mj-lt"/>
              <a:buAutoNum type="arabicPeriod"/>
            </a:pPr>
            <a:r>
              <a:rPr lang="en-GB" dirty="0"/>
              <a:t>Created (</a:t>
            </a:r>
            <a:r>
              <a:rPr lang="en-GB" dirty="0" err="1"/>
              <a:t>kinda</a:t>
            </a:r>
            <a:r>
              <a:rPr lang="en-GB" dirty="0"/>
              <a:t>) the robber ant scenarios.</a:t>
            </a:r>
          </a:p>
          <a:p>
            <a:pPr marL="514350" indent="-514350">
              <a:buFont typeface="+mj-lt"/>
              <a:buAutoNum type="arabicPeriod"/>
            </a:pPr>
            <a:r>
              <a:rPr lang="en-GB" dirty="0"/>
              <a:t>Allows the robber ants to steal.</a:t>
            </a:r>
          </a:p>
          <a:p>
            <a:pPr marL="514350" indent="-514350">
              <a:buFont typeface="+mj-lt"/>
              <a:buAutoNum type="arabicPeriod"/>
            </a:pPr>
            <a:r>
              <a:rPr lang="en-GB" dirty="0"/>
              <a:t>Worked on theft.</a:t>
            </a:r>
          </a:p>
          <a:p>
            <a:pPr marL="514350" indent="-514350">
              <a:buFont typeface="+mj-lt"/>
              <a:buAutoNum type="arabicPeriod"/>
            </a:pPr>
            <a:r>
              <a:rPr lang="en-GB" dirty="0"/>
              <a:t>Adjusted steal food condition so the robber ant must not be already carrying food.</a:t>
            </a:r>
          </a:p>
          <a:p>
            <a:pPr marL="514350" indent="-514350">
              <a:buFont typeface="+mj-lt"/>
              <a:buAutoNum type="arabicPeriod"/>
            </a:pPr>
            <a:r>
              <a:rPr lang="en-GB" dirty="0"/>
              <a:t>Created new point and vector. Set this to </a:t>
            </a:r>
            <a:r>
              <a:rPr lang="en-GB" dirty="0" err="1"/>
              <a:t>antList</a:t>
            </a:r>
            <a:r>
              <a:rPr lang="en-GB" dirty="0"/>
              <a:t> Position. ‘</a:t>
            </a:r>
            <a:r>
              <a:rPr lang="en-GB" dirty="0" err="1"/>
              <a:t>foodPositionVector</a:t>
            </a:r>
            <a:r>
              <a:rPr lang="en-GB" dirty="0"/>
              <a:t>’.</a:t>
            </a:r>
          </a:p>
          <a:p>
            <a:pPr marL="514350" indent="-514350">
              <a:buFont typeface="+mj-lt"/>
              <a:buAutoNum type="arabicPeriod"/>
            </a:pPr>
            <a:r>
              <a:rPr lang="en-GB" dirty="0"/>
              <a:t>Made robber ants approach this ‘</a:t>
            </a:r>
            <a:r>
              <a:rPr lang="en-GB" dirty="0" err="1"/>
              <a:t>foodPositionVector</a:t>
            </a:r>
            <a:r>
              <a:rPr lang="en-GB" dirty="0"/>
              <a:t>’.</a:t>
            </a:r>
          </a:p>
          <a:p>
            <a:pPr marL="514350" indent="-514350">
              <a:buFont typeface="+mj-lt"/>
              <a:buAutoNum type="arabicPeriod"/>
            </a:pPr>
            <a:r>
              <a:rPr lang="en-GB" dirty="0"/>
              <a:t>Created a counter so the ants would forget food after counter reaches its limit.</a:t>
            </a:r>
          </a:p>
          <a:p>
            <a:pPr marL="514350" indent="-514350">
              <a:buFont typeface="+mj-lt"/>
              <a:buAutoNum type="arabicPeriod"/>
            </a:pPr>
            <a:r>
              <a:rPr lang="en-GB" dirty="0"/>
              <a:t>Changed ant shape from rectangle to ellipse.</a:t>
            </a:r>
          </a:p>
          <a:p>
            <a:pPr marL="514350" indent="-514350">
              <a:buFont typeface="+mj-lt"/>
              <a:buAutoNum type="arabicPeriod"/>
            </a:pPr>
            <a:r>
              <a:rPr lang="en-GB" dirty="0"/>
              <a:t>Made it that ‘</a:t>
            </a:r>
            <a:r>
              <a:rPr lang="en-GB" dirty="0" err="1"/>
              <a:t>SpecificFood</a:t>
            </a:r>
            <a:r>
              <a:rPr lang="en-GB" dirty="0"/>
              <a:t>’ will increase when ‘</a:t>
            </a:r>
            <a:r>
              <a:rPr lang="en-GB" dirty="0" err="1"/>
              <a:t>DestroyFood</a:t>
            </a:r>
            <a:r>
              <a:rPr lang="en-GB" dirty="0"/>
              <a:t>()’ is called.</a:t>
            </a:r>
          </a:p>
          <a:p>
            <a:pPr marL="514350" indent="-514350">
              <a:buFont typeface="+mj-lt"/>
              <a:buAutoNum type="arabicPeriod"/>
            </a:pPr>
            <a:r>
              <a:rPr lang="en-GB" dirty="0"/>
              <a:t>Duplicated the project, and now attempting to make it that the robber ant and robber nest inherit their information from the ant agent class, and nest class.</a:t>
            </a:r>
          </a:p>
          <a:p>
            <a:pPr marL="514350" indent="-514350">
              <a:buFont typeface="+mj-lt"/>
              <a:buAutoNum type="arabicPeriod"/>
            </a:pPr>
            <a:r>
              <a:rPr lang="en-GB" dirty="0"/>
              <a:t>Changed if statement condition for distance between ants to contain “</a:t>
            </a:r>
            <a:r>
              <a:rPr lang="en-GB" dirty="0" err="1"/>
              <a:t>Math.Pow</a:t>
            </a:r>
            <a:r>
              <a:rPr lang="en-GB" dirty="0"/>
              <a:t>” and “</a:t>
            </a:r>
            <a:r>
              <a:rPr lang="en-GB" dirty="0" err="1"/>
              <a:t>Math.Sqrt</a:t>
            </a:r>
            <a:r>
              <a:rPr lang="en-GB" dirty="0"/>
              <a:t>”.</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32256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4E2F-74C5-4C1E-89EA-EC8D13D2D9F3}"/>
              </a:ext>
            </a:extLst>
          </p:cNvPr>
          <p:cNvSpPr>
            <a:spLocks noGrp="1"/>
          </p:cNvSpPr>
          <p:nvPr>
            <p:ph type="title"/>
          </p:nvPr>
        </p:nvSpPr>
        <p:spPr/>
        <p:txBody>
          <a:bodyPr/>
          <a:lstStyle/>
          <a:p>
            <a:r>
              <a:rPr lang="en-GB" dirty="0"/>
              <a:t>Things still left to do</a:t>
            </a:r>
          </a:p>
        </p:txBody>
      </p:sp>
      <p:sp>
        <p:nvSpPr>
          <p:cNvPr id="3" name="Content Placeholder 2">
            <a:extLst>
              <a:ext uri="{FF2B5EF4-FFF2-40B4-BE49-F238E27FC236}">
                <a16:creationId xmlns:a16="http://schemas.microsoft.com/office/drawing/2014/main" id="{838D124A-15DC-4FCB-95C2-D4F3D5A03734}"/>
              </a:ext>
            </a:extLst>
          </p:cNvPr>
          <p:cNvSpPr>
            <a:spLocks noGrp="1"/>
          </p:cNvSpPr>
          <p:nvPr>
            <p:ph idx="1"/>
          </p:nvPr>
        </p:nvSpPr>
        <p:spPr/>
        <p:txBody>
          <a:bodyPr>
            <a:normAutofit/>
          </a:bodyPr>
          <a:lstStyle/>
          <a:p>
            <a:pPr marL="514350" indent="-514350">
              <a:buFont typeface="+mj-lt"/>
              <a:buAutoNum type="arabicParenR"/>
            </a:pPr>
            <a:r>
              <a:rPr lang="en-GB" dirty="0">
                <a:solidFill>
                  <a:srgbClr val="0070C0"/>
                </a:solidFill>
              </a:rPr>
              <a:t>Get positioning right with food and nest (collecting).</a:t>
            </a:r>
          </a:p>
          <a:p>
            <a:pPr marL="514350" indent="-514350">
              <a:buFont typeface="+mj-lt"/>
              <a:buAutoNum type="arabicParenR"/>
            </a:pPr>
            <a:r>
              <a:rPr lang="en-GB" dirty="0">
                <a:solidFill>
                  <a:srgbClr val="0070C0"/>
                </a:solidFill>
              </a:rPr>
              <a:t>Implement closest nest/food variable so the ants go to the closest one.</a:t>
            </a:r>
          </a:p>
          <a:p>
            <a:pPr marL="514350" indent="-514350">
              <a:buFont typeface="+mj-lt"/>
              <a:buAutoNum type="arabicParenR"/>
            </a:pPr>
            <a:r>
              <a:rPr lang="en-GB" dirty="0">
                <a:solidFill>
                  <a:srgbClr val="00B050"/>
                </a:solidFill>
              </a:rPr>
              <a:t>Allow the robber ants to steal.</a:t>
            </a:r>
            <a:endParaRPr lang="en-GB" dirty="0"/>
          </a:p>
          <a:p>
            <a:pPr marL="514350" indent="-514350">
              <a:buFont typeface="+mj-lt"/>
              <a:buAutoNum type="arabicParenR"/>
            </a:pPr>
            <a:r>
              <a:rPr lang="en-GB" dirty="0">
                <a:solidFill>
                  <a:srgbClr val="00B050"/>
                </a:solidFill>
              </a:rPr>
              <a:t>Create robber ant scenarios.</a:t>
            </a:r>
          </a:p>
          <a:p>
            <a:pPr marL="514350" indent="-514350">
              <a:buFont typeface="+mj-lt"/>
              <a:buAutoNum type="arabicParenR"/>
            </a:pPr>
            <a:r>
              <a:rPr lang="en-GB" dirty="0">
                <a:solidFill>
                  <a:srgbClr val="00B050"/>
                </a:solidFill>
              </a:rPr>
              <a:t>Make robber ants remember food location. </a:t>
            </a:r>
          </a:p>
          <a:p>
            <a:pPr marL="514350" indent="-514350">
              <a:buFont typeface="+mj-lt"/>
              <a:buAutoNum type="arabicParenR"/>
            </a:pPr>
            <a:r>
              <a:rPr lang="en-GB" dirty="0">
                <a:solidFill>
                  <a:srgbClr val="00B050"/>
                </a:solidFill>
              </a:rPr>
              <a:t>Fix memory problem.</a:t>
            </a:r>
          </a:p>
          <a:p>
            <a:pPr marL="514350" indent="-514350">
              <a:buFont typeface="+mj-lt"/>
              <a:buAutoNum type="arabicParenR"/>
            </a:pPr>
            <a:endParaRPr lang="en-GB" dirty="0"/>
          </a:p>
        </p:txBody>
      </p:sp>
    </p:spTree>
    <p:extLst>
      <p:ext uri="{BB962C8B-B14F-4D97-AF65-F5344CB8AC3E}">
        <p14:creationId xmlns:p14="http://schemas.microsoft.com/office/powerpoint/2010/main" val="7352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B4E2F-74C5-4C1E-89EA-EC8D13D2D9F3}"/>
              </a:ext>
            </a:extLst>
          </p:cNvPr>
          <p:cNvSpPr>
            <a:spLocks noGrp="1"/>
          </p:cNvSpPr>
          <p:nvPr>
            <p:ph type="title"/>
          </p:nvPr>
        </p:nvSpPr>
        <p:spPr/>
        <p:txBody>
          <a:bodyPr/>
          <a:lstStyle/>
          <a:p>
            <a:r>
              <a:rPr lang="en-GB" dirty="0"/>
              <a:t>Things I can add to the report</a:t>
            </a:r>
          </a:p>
        </p:txBody>
      </p:sp>
      <p:sp>
        <p:nvSpPr>
          <p:cNvPr id="3" name="Content Placeholder 2">
            <a:extLst>
              <a:ext uri="{FF2B5EF4-FFF2-40B4-BE49-F238E27FC236}">
                <a16:creationId xmlns:a16="http://schemas.microsoft.com/office/drawing/2014/main" id="{838D124A-15DC-4FCB-95C2-D4F3D5A03734}"/>
              </a:ext>
            </a:extLst>
          </p:cNvPr>
          <p:cNvSpPr>
            <a:spLocks noGrp="1"/>
          </p:cNvSpPr>
          <p:nvPr>
            <p:ph idx="1"/>
          </p:nvPr>
        </p:nvSpPr>
        <p:spPr/>
        <p:txBody>
          <a:bodyPr>
            <a:normAutofit lnSpcReduction="10000"/>
          </a:bodyPr>
          <a:lstStyle/>
          <a:p>
            <a:pPr marL="514350" indent="-514350">
              <a:buFont typeface="+mj-lt"/>
              <a:buAutoNum type="arabicParenR"/>
            </a:pPr>
            <a:r>
              <a:rPr lang="en-GB" dirty="0">
                <a:solidFill>
                  <a:srgbClr val="00B050"/>
                </a:solidFill>
              </a:rPr>
              <a:t>Conclude with an Evaluation.</a:t>
            </a:r>
          </a:p>
          <a:p>
            <a:pPr marL="514350" indent="-514350">
              <a:buFont typeface="+mj-lt"/>
              <a:buAutoNum type="arabicParenR"/>
            </a:pPr>
            <a:r>
              <a:rPr lang="en-GB" dirty="0">
                <a:solidFill>
                  <a:schemeClr val="accent1"/>
                </a:solidFill>
              </a:rPr>
              <a:t>Why I have used List&lt;T&gt;.</a:t>
            </a:r>
          </a:p>
          <a:p>
            <a:pPr marL="514350" indent="-514350">
              <a:buFont typeface="+mj-lt"/>
              <a:buAutoNum type="arabicParenR"/>
            </a:pPr>
            <a:r>
              <a:rPr lang="en-GB" dirty="0">
                <a:solidFill>
                  <a:srgbClr val="00B050"/>
                </a:solidFill>
              </a:rPr>
              <a:t>Add UML class diagram.</a:t>
            </a:r>
          </a:p>
          <a:p>
            <a:pPr marL="514350" indent="-514350">
              <a:buFont typeface="+mj-lt"/>
              <a:buAutoNum type="arabicParenR"/>
            </a:pPr>
            <a:r>
              <a:rPr lang="en-GB" dirty="0">
                <a:solidFill>
                  <a:srgbClr val="00B050"/>
                </a:solidFill>
              </a:rPr>
              <a:t>Rearrange algorithm design.</a:t>
            </a:r>
          </a:p>
          <a:p>
            <a:pPr marL="514350" indent="-514350">
              <a:buFont typeface="+mj-lt"/>
              <a:buAutoNum type="arabicParenR"/>
            </a:pPr>
            <a:r>
              <a:rPr lang="en-GB" dirty="0">
                <a:solidFill>
                  <a:schemeClr val="accent1"/>
                </a:solidFill>
              </a:rPr>
              <a:t>Add Pseudo code.</a:t>
            </a:r>
          </a:p>
          <a:p>
            <a:pPr marL="514350" indent="-514350">
              <a:buFont typeface="+mj-lt"/>
              <a:buAutoNum type="arabicParenR"/>
            </a:pPr>
            <a:r>
              <a:rPr lang="en-GB" dirty="0">
                <a:solidFill>
                  <a:srgbClr val="00B050"/>
                </a:solidFill>
              </a:rPr>
              <a:t>Add behaviour algorithm.</a:t>
            </a:r>
          </a:p>
          <a:p>
            <a:pPr marL="514350" indent="-514350">
              <a:buFont typeface="+mj-lt"/>
              <a:buAutoNum type="arabicParenR"/>
            </a:pPr>
            <a:r>
              <a:rPr lang="en-GB" dirty="0">
                <a:solidFill>
                  <a:srgbClr val="00B050"/>
                </a:solidFill>
              </a:rPr>
              <a:t>Change diagram images.</a:t>
            </a:r>
          </a:p>
          <a:p>
            <a:pPr marL="514350" indent="-514350">
              <a:buFont typeface="+mj-lt"/>
              <a:buAutoNum type="arabicParenR"/>
            </a:pPr>
            <a:r>
              <a:rPr lang="en-GB" dirty="0">
                <a:solidFill>
                  <a:srgbClr val="00B050"/>
                </a:solidFill>
              </a:rPr>
              <a:t>Finalise Evaluation.</a:t>
            </a:r>
          </a:p>
          <a:p>
            <a:pPr marL="514350" indent="-514350">
              <a:buFont typeface="+mj-lt"/>
              <a:buAutoNum type="arabicParenR"/>
            </a:pPr>
            <a:r>
              <a:rPr lang="en-GB" dirty="0">
                <a:solidFill>
                  <a:srgbClr val="00B050"/>
                </a:solidFill>
              </a:rPr>
              <a:t>Remove certain Methods.</a:t>
            </a:r>
          </a:p>
        </p:txBody>
      </p:sp>
      <p:sp>
        <p:nvSpPr>
          <p:cNvPr id="4" name="Rectangle 3">
            <a:extLst>
              <a:ext uri="{FF2B5EF4-FFF2-40B4-BE49-F238E27FC236}">
                <a16:creationId xmlns:a16="http://schemas.microsoft.com/office/drawing/2014/main" id="{A2F59E72-9473-47FB-BD27-397DE0E347A7}"/>
              </a:ext>
            </a:extLst>
          </p:cNvPr>
          <p:cNvSpPr/>
          <p:nvPr/>
        </p:nvSpPr>
        <p:spPr>
          <a:xfrm>
            <a:off x="7752999" y="230188"/>
            <a:ext cx="2369046" cy="369332"/>
          </a:xfrm>
          <a:prstGeom prst="rect">
            <a:avLst/>
          </a:prstGeom>
        </p:spPr>
        <p:txBody>
          <a:bodyPr wrap="none">
            <a:spAutoFit/>
          </a:bodyPr>
          <a:lstStyle/>
          <a:p>
            <a:r>
              <a:rPr lang="en-GB" dirty="0">
                <a:latin typeface="Calibri" panose="020F0502020204030204" pitchFamily="34" charset="0"/>
                <a:ea typeface="Calibri" panose="020F0502020204030204" pitchFamily="34" charset="0"/>
                <a:cs typeface="Times New Roman" panose="02020603050405020304" pitchFamily="18" charset="0"/>
              </a:rPr>
              <a:t>(Student ID: 10572794)</a:t>
            </a:r>
            <a:endParaRPr lang="en-GB" dirty="0"/>
          </a:p>
        </p:txBody>
      </p:sp>
    </p:spTree>
    <p:extLst>
      <p:ext uri="{BB962C8B-B14F-4D97-AF65-F5344CB8AC3E}">
        <p14:creationId xmlns:p14="http://schemas.microsoft.com/office/powerpoint/2010/main" val="163147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1CAE19-68A2-40BB-879C-74B0001A2A43}"/>
              </a:ext>
            </a:extLst>
          </p:cNvPr>
          <p:cNvSpPr txBox="1"/>
          <p:nvPr/>
        </p:nvSpPr>
        <p:spPr>
          <a:xfrm>
            <a:off x="2162174" y="1247775"/>
            <a:ext cx="4638675" cy="1200329"/>
          </a:xfrm>
          <a:prstGeom prst="rect">
            <a:avLst/>
          </a:prstGeom>
          <a:noFill/>
        </p:spPr>
        <p:txBody>
          <a:bodyPr wrap="square" rtlCol="0">
            <a:spAutoFit/>
          </a:bodyPr>
          <a:lstStyle/>
          <a:p>
            <a:r>
              <a:rPr lang="en-GB" b="1" dirty="0"/>
              <a:t>KnowsFoodLocation	         HasFood</a:t>
            </a:r>
          </a:p>
          <a:p>
            <a:pPr algn="ctr"/>
            <a:r>
              <a:rPr lang="en-GB" dirty="0">
                <a:solidFill>
                  <a:schemeClr val="bg1">
                    <a:lumMod val="50000"/>
                  </a:schemeClr>
                </a:solidFill>
              </a:rPr>
              <a:t>False			False</a:t>
            </a:r>
          </a:p>
          <a:p>
            <a:pPr algn="ctr"/>
            <a:r>
              <a:rPr lang="en-GB" dirty="0">
                <a:solidFill>
                  <a:schemeClr val="bg1">
                    <a:lumMod val="50000"/>
                  </a:schemeClr>
                </a:solidFill>
              </a:rPr>
              <a:t>True			False</a:t>
            </a:r>
          </a:p>
          <a:p>
            <a:pPr algn="ctr"/>
            <a:r>
              <a:rPr lang="en-GB" dirty="0">
                <a:solidFill>
                  <a:schemeClr val="bg1">
                    <a:lumMod val="50000"/>
                  </a:schemeClr>
                </a:solidFill>
              </a:rPr>
              <a:t>True			True</a:t>
            </a:r>
          </a:p>
        </p:txBody>
      </p:sp>
      <p:graphicFrame>
        <p:nvGraphicFramePr>
          <p:cNvPr id="4" name="Table 3">
            <a:extLst>
              <a:ext uri="{FF2B5EF4-FFF2-40B4-BE49-F238E27FC236}">
                <a16:creationId xmlns:a16="http://schemas.microsoft.com/office/drawing/2014/main" id="{41CD8187-0E08-438E-B695-082EFAB57738}"/>
              </a:ext>
            </a:extLst>
          </p:cNvPr>
          <p:cNvGraphicFramePr>
            <a:graphicFrameLocks noGrp="1"/>
          </p:cNvGraphicFramePr>
          <p:nvPr>
            <p:extLst>
              <p:ext uri="{D42A27DB-BD31-4B8C-83A1-F6EECF244321}">
                <p14:modId xmlns:p14="http://schemas.microsoft.com/office/powerpoint/2010/main" val="2555640008"/>
              </p:ext>
            </p:extLst>
          </p:nvPr>
        </p:nvGraphicFramePr>
        <p:xfrm>
          <a:off x="1089025" y="3520016"/>
          <a:ext cx="8128000" cy="148336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2717657214"/>
                    </a:ext>
                  </a:extLst>
                </a:gridCol>
                <a:gridCol w="4064000">
                  <a:extLst>
                    <a:ext uri="{9D8B030D-6E8A-4147-A177-3AD203B41FA5}">
                      <a16:colId xmlns:a16="http://schemas.microsoft.com/office/drawing/2014/main" val="1473693400"/>
                    </a:ext>
                  </a:extLst>
                </a:gridCol>
              </a:tblGrid>
              <a:tr h="370840">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997892018"/>
                  </a:ext>
                </a:extLst>
              </a:tr>
              <a:tr h="370840">
                <a:tc>
                  <a:txBody>
                    <a:bodyPr/>
                    <a:lstStyle/>
                    <a:p>
                      <a:endParaRPr lang="en-GB"/>
                    </a:p>
                  </a:txBody>
                  <a:tcPr/>
                </a:tc>
                <a:tc>
                  <a:txBody>
                    <a:bodyPr/>
                    <a:lstStyle/>
                    <a:p>
                      <a:endParaRPr lang="en-GB"/>
                    </a:p>
                  </a:txBody>
                  <a:tcPr/>
                </a:tc>
                <a:extLst>
                  <a:ext uri="{0D108BD9-81ED-4DB2-BD59-A6C34878D82A}">
                    <a16:rowId xmlns:a16="http://schemas.microsoft.com/office/drawing/2014/main" val="176191109"/>
                  </a:ext>
                </a:extLst>
              </a:tr>
              <a:tr h="370840">
                <a:tc>
                  <a:txBody>
                    <a:bodyPr/>
                    <a:lstStyle/>
                    <a:p>
                      <a:endParaRPr lang="en-GB"/>
                    </a:p>
                  </a:txBody>
                  <a:tcPr/>
                </a:tc>
                <a:tc>
                  <a:txBody>
                    <a:bodyPr/>
                    <a:lstStyle/>
                    <a:p>
                      <a:endParaRPr lang="en-GB"/>
                    </a:p>
                  </a:txBody>
                  <a:tcPr/>
                </a:tc>
                <a:extLst>
                  <a:ext uri="{0D108BD9-81ED-4DB2-BD59-A6C34878D82A}">
                    <a16:rowId xmlns:a16="http://schemas.microsoft.com/office/drawing/2014/main" val="304613266"/>
                  </a:ext>
                </a:extLst>
              </a:tr>
              <a:tr h="370840">
                <a:tc>
                  <a:txBody>
                    <a:bodyPr/>
                    <a:lstStyle/>
                    <a:p>
                      <a:endParaRPr lang="en-GB"/>
                    </a:p>
                  </a:txBody>
                  <a:tcPr/>
                </a:tc>
                <a:tc>
                  <a:txBody>
                    <a:bodyPr/>
                    <a:lstStyle/>
                    <a:p>
                      <a:endParaRPr lang="en-GB" dirty="0"/>
                    </a:p>
                  </a:txBody>
                  <a:tcPr/>
                </a:tc>
                <a:extLst>
                  <a:ext uri="{0D108BD9-81ED-4DB2-BD59-A6C34878D82A}">
                    <a16:rowId xmlns:a16="http://schemas.microsoft.com/office/drawing/2014/main" val="608062538"/>
                  </a:ext>
                </a:extLst>
              </a:tr>
            </a:tbl>
          </a:graphicData>
        </a:graphic>
      </p:graphicFrame>
      <p:pic>
        <p:nvPicPr>
          <p:cNvPr id="5" name="Picture 4">
            <a:extLst>
              <a:ext uri="{FF2B5EF4-FFF2-40B4-BE49-F238E27FC236}">
                <a16:creationId xmlns:a16="http://schemas.microsoft.com/office/drawing/2014/main" id="{D41BE060-CD82-4EC5-B801-D87A17521FA1}"/>
              </a:ext>
            </a:extLst>
          </p:cNvPr>
          <p:cNvPicPr>
            <a:picLocks noChangeAspect="1"/>
          </p:cNvPicPr>
          <p:nvPr/>
        </p:nvPicPr>
        <p:blipFill rotWithShape="1">
          <a:blip r:embed="rId2"/>
          <a:srcRect l="35653" t="34583" r="41095" b="50000"/>
          <a:stretch/>
        </p:blipFill>
        <p:spPr>
          <a:xfrm>
            <a:off x="7423355" y="1398148"/>
            <a:ext cx="2835070" cy="1057275"/>
          </a:xfrm>
          <a:prstGeom prst="rect">
            <a:avLst/>
          </a:prstGeom>
        </p:spPr>
      </p:pic>
    </p:spTree>
    <p:extLst>
      <p:ext uri="{BB962C8B-B14F-4D97-AF65-F5344CB8AC3E}">
        <p14:creationId xmlns:p14="http://schemas.microsoft.com/office/powerpoint/2010/main" val="460083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495F-8066-433A-9BF8-E42B8522CC68}"/>
              </a:ext>
            </a:extLst>
          </p:cNvPr>
          <p:cNvSpPr>
            <a:spLocks noGrp="1"/>
          </p:cNvSpPr>
          <p:nvPr>
            <p:ph type="title"/>
          </p:nvPr>
        </p:nvSpPr>
        <p:spPr/>
        <p:txBody>
          <a:bodyPr/>
          <a:lstStyle/>
          <a:p>
            <a:r>
              <a:rPr lang="en-GB" dirty="0"/>
              <a:t>Report structure plan #1</a:t>
            </a:r>
          </a:p>
        </p:txBody>
      </p:sp>
      <p:sp>
        <p:nvSpPr>
          <p:cNvPr id="3" name="Content Placeholder 2">
            <a:extLst>
              <a:ext uri="{FF2B5EF4-FFF2-40B4-BE49-F238E27FC236}">
                <a16:creationId xmlns:a16="http://schemas.microsoft.com/office/drawing/2014/main" id="{A94A17AD-C284-4103-955E-B6186D6408A4}"/>
              </a:ext>
            </a:extLst>
          </p:cNvPr>
          <p:cNvSpPr>
            <a:spLocks noGrp="1"/>
          </p:cNvSpPr>
          <p:nvPr>
            <p:ph idx="1"/>
          </p:nvPr>
        </p:nvSpPr>
        <p:spPr>
          <a:xfrm>
            <a:off x="838200" y="1556084"/>
            <a:ext cx="10515600" cy="4716379"/>
          </a:xfrm>
        </p:spPr>
        <p:txBody>
          <a:bodyPr>
            <a:normAutofit lnSpcReduction="10000"/>
          </a:bodyPr>
          <a:lstStyle/>
          <a:p>
            <a:r>
              <a:rPr lang="en-GB" dirty="0"/>
              <a:t>Chapter 1</a:t>
            </a:r>
          </a:p>
          <a:p>
            <a:pPr lvl="1"/>
            <a:r>
              <a:rPr lang="en-GB" dirty="0"/>
              <a:t>Introduction</a:t>
            </a:r>
          </a:p>
          <a:p>
            <a:pPr lvl="1"/>
            <a:r>
              <a:rPr lang="en-GB" dirty="0"/>
              <a:t>Background information (objectives)</a:t>
            </a:r>
          </a:p>
          <a:p>
            <a:pPr lvl="1"/>
            <a:r>
              <a:rPr lang="en-GB" dirty="0"/>
              <a:t>Method of approach (initial design)</a:t>
            </a:r>
          </a:p>
          <a:p>
            <a:r>
              <a:rPr lang="en-GB" dirty="0"/>
              <a:t>Chapter 2</a:t>
            </a:r>
          </a:p>
          <a:p>
            <a:pPr lvl="1"/>
            <a:r>
              <a:rPr lang="en-GB" dirty="0"/>
              <a:t>Classes used</a:t>
            </a:r>
          </a:p>
          <a:p>
            <a:pPr lvl="1"/>
            <a:r>
              <a:rPr lang="en-GB" dirty="0"/>
              <a:t>Each class explained</a:t>
            </a:r>
          </a:p>
          <a:p>
            <a:pPr lvl="1"/>
            <a:r>
              <a:rPr lang="en-GB" dirty="0"/>
              <a:t>Lists used</a:t>
            </a:r>
          </a:p>
          <a:p>
            <a:r>
              <a:rPr lang="en-GB" dirty="0"/>
              <a:t>Chapter 3</a:t>
            </a:r>
          </a:p>
          <a:p>
            <a:pPr lvl="1"/>
            <a:r>
              <a:rPr lang="en-GB" dirty="0"/>
              <a:t>Problems encountered</a:t>
            </a:r>
          </a:p>
          <a:p>
            <a:pPr lvl="1"/>
            <a:r>
              <a:rPr lang="en-GB" dirty="0"/>
              <a:t>Evaluation</a:t>
            </a:r>
          </a:p>
          <a:p>
            <a:pPr lvl="1"/>
            <a:r>
              <a:rPr lang="en-GB" dirty="0"/>
              <a:t>Improvements to be made</a:t>
            </a:r>
          </a:p>
        </p:txBody>
      </p:sp>
      <p:sp>
        <p:nvSpPr>
          <p:cNvPr id="4" name="TextBox 3">
            <a:extLst>
              <a:ext uri="{FF2B5EF4-FFF2-40B4-BE49-F238E27FC236}">
                <a16:creationId xmlns:a16="http://schemas.microsoft.com/office/drawing/2014/main" id="{ECE07E32-BC71-4ACA-BC2F-CD2AD239A8F6}"/>
              </a:ext>
            </a:extLst>
          </p:cNvPr>
          <p:cNvSpPr txBox="1"/>
          <p:nvPr/>
        </p:nvSpPr>
        <p:spPr>
          <a:xfrm>
            <a:off x="7186863" y="2261937"/>
            <a:ext cx="4166937" cy="1200329"/>
          </a:xfrm>
          <a:prstGeom prst="rect">
            <a:avLst/>
          </a:prstGeom>
          <a:noFill/>
        </p:spPr>
        <p:txBody>
          <a:bodyPr wrap="square" rtlCol="0">
            <a:spAutoFit/>
          </a:bodyPr>
          <a:lstStyle/>
          <a:p>
            <a:r>
              <a:rPr lang="en-GB" sz="2400" dirty="0"/>
              <a:t>Any enhancements or features included which were NOT in the original</a:t>
            </a:r>
          </a:p>
        </p:txBody>
      </p:sp>
    </p:spTree>
    <p:extLst>
      <p:ext uri="{BB962C8B-B14F-4D97-AF65-F5344CB8AC3E}">
        <p14:creationId xmlns:p14="http://schemas.microsoft.com/office/powerpoint/2010/main" val="182220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1495F-8066-433A-9BF8-E42B8522CC68}"/>
              </a:ext>
            </a:extLst>
          </p:cNvPr>
          <p:cNvSpPr>
            <a:spLocks noGrp="1"/>
          </p:cNvSpPr>
          <p:nvPr>
            <p:ph type="title"/>
          </p:nvPr>
        </p:nvSpPr>
        <p:spPr>
          <a:xfrm>
            <a:off x="180975" y="230521"/>
            <a:ext cx="10515600" cy="1325563"/>
          </a:xfrm>
        </p:spPr>
        <p:txBody>
          <a:bodyPr/>
          <a:lstStyle/>
          <a:p>
            <a:r>
              <a:rPr lang="en-GB" dirty="0"/>
              <a:t>Report structure plan #2</a:t>
            </a:r>
          </a:p>
        </p:txBody>
      </p:sp>
      <p:sp>
        <p:nvSpPr>
          <p:cNvPr id="3" name="Content Placeholder 2">
            <a:extLst>
              <a:ext uri="{FF2B5EF4-FFF2-40B4-BE49-F238E27FC236}">
                <a16:creationId xmlns:a16="http://schemas.microsoft.com/office/drawing/2014/main" id="{A94A17AD-C284-4103-955E-B6186D6408A4}"/>
              </a:ext>
            </a:extLst>
          </p:cNvPr>
          <p:cNvSpPr>
            <a:spLocks noGrp="1"/>
          </p:cNvSpPr>
          <p:nvPr>
            <p:ph idx="1"/>
          </p:nvPr>
        </p:nvSpPr>
        <p:spPr>
          <a:xfrm>
            <a:off x="180975" y="1556084"/>
            <a:ext cx="5657850" cy="4716379"/>
          </a:xfrm>
        </p:spPr>
        <p:txBody>
          <a:bodyPr>
            <a:normAutofit/>
          </a:bodyPr>
          <a:lstStyle/>
          <a:p>
            <a:pPr lvl="1"/>
            <a:r>
              <a:rPr lang="en-GB" dirty="0"/>
              <a:t>Introduction</a:t>
            </a:r>
          </a:p>
          <a:p>
            <a:pPr lvl="1"/>
            <a:r>
              <a:rPr lang="en-GB" dirty="0"/>
              <a:t>Background information (objectives)</a:t>
            </a:r>
          </a:p>
          <a:p>
            <a:pPr lvl="1"/>
            <a:r>
              <a:rPr lang="en-GB" dirty="0"/>
              <a:t>Method of approach (initial design)</a:t>
            </a:r>
          </a:p>
          <a:p>
            <a:pPr lvl="1"/>
            <a:r>
              <a:rPr lang="en-GB" dirty="0"/>
              <a:t>Classes used</a:t>
            </a:r>
          </a:p>
          <a:p>
            <a:pPr lvl="1"/>
            <a:r>
              <a:rPr lang="en-GB" dirty="0"/>
              <a:t>Each class explained</a:t>
            </a:r>
          </a:p>
          <a:p>
            <a:pPr lvl="1"/>
            <a:r>
              <a:rPr lang="en-GB" dirty="0"/>
              <a:t>Algorithm design</a:t>
            </a:r>
          </a:p>
          <a:p>
            <a:pPr lvl="1"/>
            <a:r>
              <a:rPr lang="en-GB" dirty="0"/>
              <a:t>Evaluation</a:t>
            </a:r>
          </a:p>
        </p:txBody>
      </p:sp>
      <p:sp>
        <p:nvSpPr>
          <p:cNvPr id="5" name="TextBox 4">
            <a:extLst>
              <a:ext uri="{FF2B5EF4-FFF2-40B4-BE49-F238E27FC236}">
                <a16:creationId xmlns:a16="http://schemas.microsoft.com/office/drawing/2014/main" id="{45AEC4E8-C0AE-4289-AB35-6F56FB3D83C2}"/>
              </a:ext>
            </a:extLst>
          </p:cNvPr>
          <p:cNvSpPr txBox="1"/>
          <p:nvPr/>
        </p:nvSpPr>
        <p:spPr>
          <a:xfrm>
            <a:off x="5838826" y="1556084"/>
            <a:ext cx="6057900" cy="3416320"/>
          </a:xfrm>
          <a:prstGeom prst="rect">
            <a:avLst/>
          </a:prstGeom>
          <a:noFill/>
        </p:spPr>
        <p:txBody>
          <a:bodyPr wrap="square" rtlCol="0">
            <a:spAutoFit/>
          </a:bodyPr>
          <a:lstStyle/>
          <a:p>
            <a:r>
              <a:rPr lang="en-GB" sz="2400" b="1" dirty="0"/>
              <a:t>Evaluation</a:t>
            </a:r>
          </a:p>
          <a:p>
            <a:pPr marL="342900" indent="-342900">
              <a:buFont typeface="+mj-lt"/>
              <a:buAutoNum type="arabicPeriod"/>
            </a:pPr>
            <a:r>
              <a:rPr lang="en-GB" sz="2400" dirty="0"/>
              <a:t>How successful I feel about the program.</a:t>
            </a:r>
          </a:p>
          <a:p>
            <a:pPr marL="342900" indent="-342900">
              <a:buFont typeface="+mj-lt"/>
              <a:buAutoNum type="arabicPeriod"/>
            </a:pPr>
            <a:r>
              <a:rPr lang="en-GB" sz="2400" dirty="0"/>
              <a:t>The logic error that occurs.</a:t>
            </a:r>
          </a:p>
          <a:p>
            <a:pPr marL="342900" indent="-342900">
              <a:buFont typeface="+mj-lt"/>
              <a:buAutoNum type="arabicPeriod"/>
            </a:pPr>
            <a:r>
              <a:rPr lang="en-GB" sz="2400" dirty="0"/>
              <a:t>What I can do to improve the program (why the food location is stored in food class, and same for nest, as opposed to the ant remembering it)(make ants inherit from parent class + why it hasn’t been done).</a:t>
            </a:r>
          </a:p>
          <a:p>
            <a:pPr marL="342900" indent="-342900">
              <a:buFont typeface="+mj-lt"/>
              <a:buAutoNum type="arabicPeriod"/>
            </a:pPr>
            <a:endParaRPr lang="en-GB" sz="2400" dirty="0"/>
          </a:p>
        </p:txBody>
      </p:sp>
    </p:spTree>
    <p:extLst>
      <p:ext uri="{BB962C8B-B14F-4D97-AF65-F5344CB8AC3E}">
        <p14:creationId xmlns:p14="http://schemas.microsoft.com/office/powerpoint/2010/main" val="213110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1580-DE24-427F-95FB-98C9E7CBAB13}"/>
              </a:ext>
            </a:extLst>
          </p:cNvPr>
          <p:cNvSpPr>
            <a:spLocks noGrp="1"/>
          </p:cNvSpPr>
          <p:nvPr>
            <p:ph type="title"/>
          </p:nvPr>
        </p:nvSpPr>
        <p:spPr/>
        <p:txBody>
          <a:bodyPr/>
          <a:lstStyle/>
          <a:p>
            <a:r>
              <a:rPr lang="en-GB" dirty="0"/>
              <a:t>Sources</a:t>
            </a:r>
          </a:p>
        </p:txBody>
      </p:sp>
      <p:sp>
        <p:nvSpPr>
          <p:cNvPr id="3" name="Content Placeholder 2">
            <a:extLst>
              <a:ext uri="{FF2B5EF4-FFF2-40B4-BE49-F238E27FC236}">
                <a16:creationId xmlns:a16="http://schemas.microsoft.com/office/drawing/2014/main" id="{13172736-6FCD-4C86-8189-04F02C0E3E9E}"/>
              </a:ext>
            </a:extLst>
          </p:cNvPr>
          <p:cNvSpPr>
            <a:spLocks noGrp="1"/>
          </p:cNvSpPr>
          <p:nvPr>
            <p:ph idx="1"/>
          </p:nvPr>
        </p:nvSpPr>
        <p:spPr/>
        <p:txBody>
          <a:bodyPr/>
          <a:lstStyle/>
          <a:p>
            <a:pPr marL="0" indent="0">
              <a:buNone/>
            </a:pPr>
            <a:r>
              <a:rPr lang="en-GB" sz="1800" dirty="0"/>
              <a:t>Collective intelligence</a:t>
            </a:r>
          </a:p>
          <a:p>
            <a:pPr marL="0" indent="0">
              <a:buNone/>
            </a:pPr>
            <a:r>
              <a:rPr lang="en-GB" sz="1800" dirty="0">
                <a:hlinkClick r:id="rId2"/>
              </a:rPr>
              <a:t>https://www.edge.org/conversation/thomas_w__malone-collective-intelligence</a:t>
            </a:r>
            <a:endParaRPr lang="en-GB" sz="1800" dirty="0"/>
          </a:p>
          <a:p>
            <a:pPr marL="0" indent="0">
              <a:buNone/>
            </a:pPr>
            <a:endParaRPr lang="en-GB" sz="1800" dirty="0"/>
          </a:p>
        </p:txBody>
      </p:sp>
    </p:spTree>
    <p:extLst>
      <p:ext uri="{BB962C8B-B14F-4D97-AF65-F5344CB8AC3E}">
        <p14:creationId xmlns:p14="http://schemas.microsoft.com/office/powerpoint/2010/main" val="3088655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3235</Words>
  <Application>Microsoft Office PowerPoint</Application>
  <PresentationFormat>Widescreen</PresentationFormat>
  <Paragraphs>304</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Times New Roman</vt:lpstr>
      <vt:lpstr>Office Theme</vt:lpstr>
      <vt:lpstr>Assignment notes </vt:lpstr>
      <vt:lpstr>What I’ve done</vt:lpstr>
      <vt:lpstr>What I’ve done</vt:lpstr>
      <vt:lpstr>Things still left to do</vt:lpstr>
      <vt:lpstr>Things I can add to the report</vt:lpstr>
      <vt:lpstr>PowerPoint Presentation</vt:lpstr>
      <vt:lpstr>Report structure plan #1</vt:lpstr>
      <vt:lpstr>Report structure plan #2</vt:lpstr>
      <vt:lpstr>Sources</vt:lpstr>
      <vt:lpstr>Adding an ant List</vt:lpstr>
      <vt:lpstr>Adding new food/nest items to their list.</vt:lpstr>
      <vt:lpstr>Starting location of the ants</vt:lpstr>
      <vt:lpstr>Logic errors</vt:lpstr>
      <vt:lpstr>More errors</vt:lpstr>
      <vt:lpstr>Even more errors</vt:lpstr>
      <vt:lpstr>Exceptions problem 1</vt:lpstr>
      <vt:lpstr>Exceptions problem 1 (The ‘will to live’ glitch)</vt:lpstr>
      <vt:lpstr>Exceptions problem 2</vt:lpstr>
      <vt:lpstr>Early testing</vt:lpstr>
      <vt:lpstr>Framerate</vt:lpstr>
      <vt:lpstr>Old code (scenarios)</vt:lpstr>
      <vt:lpstr>Old code (close to X)</vt:lpstr>
      <vt:lpstr>Old code (agents behaviour)</vt:lpstr>
      <vt:lpstr>Old code (drawing food and nest)</vt:lpstr>
      <vt:lpstr>Old code (pre set DrawAnts)</vt:lpstr>
      <vt:lpstr>Old code (pre set DrawAgentsDoubleBuffering)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notes </dc:title>
  <dc:creator>(s) Reece Davies</dc:creator>
  <cp:lastModifiedBy>(s) Reece Davies</cp:lastModifiedBy>
  <cp:revision>317</cp:revision>
  <dcterms:created xsi:type="dcterms:W3CDTF">2017-12-15T21:04:38Z</dcterms:created>
  <dcterms:modified xsi:type="dcterms:W3CDTF">2018-01-13T17:36:34Z</dcterms:modified>
</cp:coreProperties>
</file>